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Authors.xml" ContentType="application/vnd.openxmlformats-officedocument.presentationml.commentAuthor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tle Moulton" initials="CM" lastIdx="1" clrIdx="0">
    <p:extLst>
      <p:ext uri="{19B8F6BF-5375-455C-9EA6-DF929625EA0E}">
        <p15:presenceInfo xmlns:p15="http://schemas.microsoft.com/office/powerpoint/2012/main" userId="Christle Moult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 Id="rId14"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E80E6-EA77-351C-A496-FCF6FB3B74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E83B728-79D2-8AED-43E8-BD873B0B2A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713381B0-FF27-19A5-40CA-DEF80C99EDFB}"/>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5" name="Footer Placeholder 4">
            <a:extLst>
              <a:ext uri="{FF2B5EF4-FFF2-40B4-BE49-F238E27FC236}">
                <a16:creationId xmlns:a16="http://schemas.microsoft.com/office/drawing/2014/main" id="{ACC8E07D-B50B-9656-D585-34CC3C2DF62F}"/>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A33DB387-676E-1E3F-9038-1E1A5AB08079}"/>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2637918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2061-AAAF-3414-2807-D41BB5928C6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E46656D-A441-68E1-E72B-82D8905A964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2971A66-F4E7-34E8-A07A-A378F24C96FC}"/>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5" name="Footer Placeholder 4">
            <a:extLst>
              <a:ext uri="{FF2B5EF4-FFF2-40B4-BE49-F238E27FC236}">
                <a16:creationId xmlns:a16="http://schemas.microsoft.com/office/drawing/2014/main" id="{3ED33E2B-16CF-B6C7-9ADF-1DBDA3D9702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7DA0500F-807F-9911-BDBA-F20946460906}"/>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1055963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07F03-9477-B004-641D-D9C9ABB4FC8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E606F96-320E-5079-DDBF-A902F467C2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A2659A-5442-764B-B3EE-1120C4D55E34}"/>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5" name="Footer Placeholder 4">
            <a:extLst>
              <a:ext uri="{FF2B5EF4-FFF2-40B4-BE49-F238E27FC236}">
                <a16:creationId xmlns:a16="http://schemas.microsoft.com/office/drawing/2014/main" id="{CB131A66-2440-E86F-6AB9-EAF29D7B9BEE}"/>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F67F381F-926B-6D52-876A-1618F322A5B3}"/>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1076948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D747-738A-6B92-52A8-D4BB978FCDD3}"/>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D400E35F-3777-0241-BEEE-61EB434D57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DC0B50B-969A-B13E-351E-555BC484DD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463A6D4-5CED-F47A-4177-8F4947EB6F25}"/>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6" name="Footer Placeholder 5">
            <a:extLst>
              <a:ext uri="{FF2B5EF4-FFF2-40B4-BE49-F238E27FC236}">
                <a16:creationId xmlns:a16="http://schemas.microsoft.com/office/drawing/2014/main" id="{18919EAD-57CA-D7D2-CAD7-A06F3A42319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DEE47CE6-199E-F34B-2FBD-B4338645DB1B}"/>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1395386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85E67-C8C3-EA15-ABF8-8E0150AF6E34}"/>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A5090DD-BAC9-3951-8401-786117591B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93CE24-D52F-0328-6CE8-C12434DFF2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0899678D-4E51-A16D-FA31-8FD765BB35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EC7709-4A4F-0A7F-FFA0-9A006144D1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98BC52E4-CEA3-EA55-AEF8-C3529A1E0EA2}"/>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8" name="Footer Placeholder 7">
            <a:extLst>
              <a:ext uri="{FF2B5EF4-FFF2-40B4-BE49-F238E27FC236}">
                <a16:creationId xmlns:a16="http://schemas.microsoft.com/office/drawing/2014/main" id="{6FD980CE-B49B-B4A4-44B0-34466E995F35}"/>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9186A658-9D38-4BEE-A35C-A25946E5696A}"/>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1600633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B4B5E-3336-254B-A13D-A1A84AF05951}"/>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57BE1398-613D-EBBB-50D8-EF90B6C6A93B}"/>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4" name="Footer Placeholder 3">
            <a:extLst>
              <a:ext uri="{FF2B5EF4-FFF2-40B4-BE49-F238E27FC236}">
                <a16:creationId xmlns:a16="http://schemas.microsoft.com/office/drawing/2014/main" id="{20E27E48-FE3C-1D29-6994-D5217704D53A}"/>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8FEAFBA9-A373-D7F8-1062-ADC25447C530}"/>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3526694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B8CEED-8CF6-DFCE-752C-03D1B26E43C0}"/>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3" name="Footer Placeholder 2">
            <a:extLst>
              <a:ext uri="{FF2B5EF4-FFF2-40B4-BE49-F238E27FC236}">
                <a16:creationId xmlns:a16="http://schemas.microsoft.com/office/drawing/2014/main" id="{839190A9-F915-5D9A-000D-1491CBB20B67}"/>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DC5D3C30-AC2B-9675-0B6A-FA6B6EAC552F}"/>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3841990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6D1DE-DA5A-67EE-4CA9-434F62BE993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113E56F5-E7F6-84B1-A7F4-FF50A26FF66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2F0AA77B-BAF0-6893-9057-B4FF8E610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3E99D9-64C5-F1A2-0154-4027D4D4C49D}"/>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6" name="Footer Placeholder 5">
            <a:extLst>
              <a:ext uri="{FF2B5EF4-FFF2-40B4-BE49-F238E27FC236}">
                <a16:creationId xmlns:a16="http://schemas.microsoft.com/office/drawing/2014/main" id="{70463051-69D0-F0EB-CD3D-996DDFBA93DA}"/>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4942EF7F-EEC7-9629-11EC-A8E563DFBD21}"/>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2719474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0F7A0-E02C-38F2-0D37-EAB7BF1C87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D8E4B7F8-FF7D-68F6-D21B-9727DDF02A0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ED84AD13-6810-4D1D-EE23-6D0DD9953D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2C880E-82F2-C3EE-53C3-6A98BFD5A0D4}"/>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6" name="Footer Placeholder 5">
            <a:extLst>
              <a:ext uri="{FF2B5EF4-FFF2-40B4-BE49-F238E27FC236}">
                <a16:creationId xmlns:a16="http://schemas.microsoft.com/office/drawing/2014/main" id="{657DBA25-5825-69D7-F458-E25BEDE27463}"/>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A34DC30A-22AE-2FCE-965F-B1BC16DADE47}"/>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2927735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928D1-38D8-3D78-F67A-6DCCF5482B7C}"/>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8786F6DA-1F3E-1830-76E8-FF2E30EC14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552939EE-DA4A-6A5F-00E4-AEB836B4F85B}"/>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5" name="Footer Placeholder 4">
            <a:extLst>
              <a:ext uri="{FF2B5EF4-FFF2-40B4-BE49-F238E27FC236}">
                <a16:creationId xmlns:a16="http://schemas.microsoft.com/office/drawing/2014/main" id="{394BDBEC-8808-8669-D481-1FAB813449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828A512-D020-BAA3-D176-5A4133DFD6D5}"/>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498063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74B6F0A-7660-C1EE-8DAB-FADBD4CA2D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DCDDF387-BE57-DC39-CB5E-5BFC2567F0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F2848304-F600-6FF9-5872-1B82D366C5F4}"/>
              </a:ext>
            </a:extLst>
          </p:cNvPr>
          <p:cNvSpPr>
            <a:spLocks noGrp="1"/>
          </p:cNvSpPr>
          <p:nvPr>
            <p:ph type="dt" sz="half" idx="10"/>
          </p:nvPr>
        </p:nvSpPr>
        <p:spPr/>
        <p:txBody>
          <a:bodyPr/>
          <a:lstStyle/>
          <a:p>
            <a:fld id="{F63A24C9-AC74-4569-A1C5-0418CFFBFEA1}" type="datetimeFigureOut">
              <a:rPr lang="en-CA" smtClean="0"/>
              <a:t>2025-02-15</a:t>
            </a:fld>
            <a:endParaRPr lang="en-CA"/>
          </a:p>
        </p:txBody>
      </p:sp>
      <p:sp>
        <p:nvSpPr>
          <p:cNvPr id="5" name="Footer Placeholder 4">
            <a:extLst>
              <a:ext uri="{FF2B5EF4-FFF2-40B4-BE49-F238E27FC236}">
                <a16:creationId xmlns:a16="http://schemas.microsoft.com/office/drawing/2014/main" id="{A6728192-02A7-E9A2-661A-748FB863716B}"/>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9F7350C8-2C55-4B2E-08EF-86234A9F3CA4}"/>
              </a:ext>
            </a:extLst>
          </p:cNvPr>
          <p:cNvSpPr>
            <a:spLocks noGrp="1"/>
          </p:cNvSpPr>
          <p:nvPr>
            <p:ph type="sldNum" sz="quarter" idx="12"/>
          </p:nvPr>
        </p:nvSpPr>
        <p:spPr/>
        <p:txBody>
          <a:bodyPr/>
          <a:lstStyle/>
          <a:p>
            <a:fld id="{BD78A6A3-7536-4385-8E95-B9E246905445}" type="slidenum">
              <a:rPr lang="en-CA" smtClean="0"/>
              <a:t>‹#›</a:t>
            </a:fld>
            <a:endParaRPr lang="en-CA"/>
          </a:p>
        </p:txBody>
      </p:sp>
    </p:spTree>
    <p:extLst>
      <p:ext uri="{BB962C8B-B14F-4D97-AF65-F5344CB8AC3E}">
        <p14:creationId xmlns:p14="http://schemas.microsoft.com/office/powerpoint/2010/main" val="3360471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184745-F1AE-D1E2-F4A5-1ACBD96E73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F1982A2-D371-C280-3E61-F526505C95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99D4DB32-9044-25D2-6202-4F8E2FCF65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3A24C9-AC74-4569-A1C5-0418CFFBFEA1}" type="datetimeFigureOut">
              <a:rPr lang="en-CA" smtClean="0"/>
              <a:t>2025-02-15</a:t>
            </a:fld>
            <a:endParaRPr lang="en-CA"/>
          </a:p>
        </p:txBody>
      </p:sp>
      <p:sp>
        <p:nvSpPr>
          <p:cNvPr id="5" name="Footer Placeholder 4">
            <a:extLst>
              <a:ext uri="{FF2B5EF4-FFF2-40B4-BE49-F238E27FC236}">
                <a16:creationId xmlns:a16="http://schemas.microsoft.com/office/drawing/2014/main" id="{225840C2-28B6-F818-F030-741D1715A9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a:extLst>
              <a:ext uri="{FF2B5EF4-FFF2-40B4-BE49-F238E27FC236}">
                <a16:creationId xmlns:a16="http://schemas.microsoft.com/office/drawing/2014/main" id="{DFDFB7D2-1BAC-FB50-594F-C4ABED831B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78A6A3-7536-4385-8E95-B9E246905445}" type="slidenum">
              <a:rPr lang="en-CA" smtClean="0"/>
              <a:t>‹#›</a:t>
            </a:fld>
            <a:endParaRPr lang="en-CA"/>
          </a:p>
        </p:txBody>
      </p:sp>
    </p:spTree>
    <p:extLst>
      <p:ext uri="{BB962C8B-B14F-4D97-AF65-F5344CB8AC3E}">
        <p14:creationId xmlns:p14="http://schemas.microsoft.com/office/powerpoint/2010/main" val="33387508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tfn.ca/"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213A1B0-0A36-F314-0B9D-D45DA106263A}"/>
              </a:ext>
            </a:extLst>
          </p:cNvPr>
          <p:cNvSpPr>
            <a:spLocks noGrp="1"/>
          </p:cNvSpPr>
          <p:nvPr>
            <p:ph type="subTitle" idx="1"/>
          </p:nvPr>
        </p:nvSpPr>
        <p:spPr>
          <a:xfrm>
            <a:off x="1524000" y="5048624"/>
            <a:ext cx="9144000" cy="1057299"/>
          </a:xfrm>
        </p:spPr>
        <p:txBody>
          <a:bodyPr>
            <a:noAutofit/>
          </a:bodyPr>
          <a:lstStyle/>
          <a:p>
            <a:r>
              <a:rPr lang="en-CA" sz="2000" b="1" dirty="0"/>
              <a:t>Session 1E:  Indigenous Laws, Legal Traditions and Rights</a:t>
            </a:r>
          </a:p>
          <a:p>
            <a:r>
              <a:rPr lang="en-CA" sz="2000" b="1" dirty="0"/>
              <a:t>Presented by:  Christle Moulton</a:t>
            </a:r>
          </a:p>
          <a:p>
            <a:r>
              <a:rPr lang="en-CA" sz="2000" b="1" dirty="0"/>
              <a:t>Chair – Carcross/Tagish First Nation Judicial Council </a:t>
            </a:r>
          </a:p>
          <a:p>
            <a:r>
              <a:rPr lang="en-CA" sz="2000" b="1" dirty="0"/>
              <a:t>February 2025</a:t>
            </a:r>
          </a:p>
        </p:txBody>
      </p:sp>
      <p:pic>
        <p:nvPicPr>
          <p:cNvPr id="4" name="Picture 3" descr="Search in sidebar query">
            <a:extLst>
              <a:ext uri="{FF2B5EF4-FFF2-40B4-BE49-F238E27FC236}">
                <a16:creationId xmlns:a16="http://schemas.microsoft.com/office/drawing/2014/main" id="{EB770DCE-DF20-F7C1-652F-774FF11A92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0803" y="731520"/>
            <a:ext cx="8634206" cy="4317104"/>
          </a:xfrm>
          <a:prstGeom prst="rect">
            <a:avLst/>
          </a:prstGeom>
          <a:noFill/>
          <a:ln>
            <a:noFill/>
          </a:ln>
        </p:spPr>
      </p:pic>
    </p:spTree>
    <p:extLst>
      <p:ext uri="{BB962C8B-B14F-4D97-AF65-F5344CB8AC3E}">
        <p14:creationId xmlns:p14="http://schemas.microsoft.com/office/powerpoint/2010/main" val="2924321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AC48E0-4247-779F-4F92-8A085DF14FA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3204" y="380414"/>
            <a:ext cx="4572879" cy="6097172"/>
          </a:xfrm>
          <a:prstGeom prst="rect">
            <a:avLst/>
          </a:prstGeom>
          <a:noFill/>
          <a:ln>
            <a:noFill/>
          </a:ln>
        </p:spPr>
      </p:pic>
      <p:sp>
        <p:nvSpPr>
          <p:cNvPr id="8" name="TextBox 7">
            <a:extLst>
              <a:ext uri="{FF2B5EF4-FFF2-40B4-BE49-F238E27FC236}">
                <a16:creationId xmlns:a16="http://schemas.microsoft.com/office/drawing/2014/main" id="{3646AF9A-CC32-4B50-FCF8-6ADF357420FF}"/>
              </a:ext>
            </a:extLst>
          </p:cNvPr>
          <p:cNvSpPr txBox="1"/>
          <p:nvPr/>
        </p:nvSpPr>
        <p:spPr>
          <a:xfrm>
            <a:off x="5134708" y="534572"/>
            <a:ext cx="6161649" cy="10649069"/>
          </a:xfrm>
          <a:prstGeom prst="rect">
            <a:avLst/>
          </a:prstGeom>
          <a:noFill/>
        </p:spPr>
        <p:txBody>
          <a:bodyPr wrap="square" rtlCol="0">
            <a:spAutoFit/>
          </a:bodyPr>
          <a:lstStyle/>
          <a:p>
            <a:pPr algn="ctr"/>
            <a:r>
              <a:rPr lang="en-CA" sz="2000" b="1" dirty="0"/>
              <a:t>Our Journey</a:t>
            </a:r>
          </a:p>
          <a:p>
            <a:pPr algn="ctr"/>
            <a:endParaRPr lang="en-CA" dirty="0"/>
          </a:p>
          <a:p>
            <a:pPr marL="285750" indent="-285750">
              <a:buFont typeface="Arial" panose="020B0604020202020204" pitchFamily="34" charset="0"/>
              <a:buChar char="•"/>
            </a:pPr>
            <a:r>
              <a:rPr lang="en-CA" dirty="0"/>
              <a:t>February 14, 1973 – Together Today for our Children Tomorrow presented by Yukon First Nation Chiefs to Prime Minister Pierre Trudeau.</a:t>
            </a:r>
          </a:p>
          <a:p>
            <a:pPr marL="285750" indent="-285750">
              <a:buFont typeface="Arial" panose="020B0604020202020204" pitchFamily="34" charset="0"/>
              <a:buChar char="•"/>
            </a:pPr>
            <a:r>
              <a:rPr lang="en-CA" dirty="0"/>
              <a:t>May 29, 1993 Umbrella Final Agreement signed by Government of Canada, Yukon Government and Council for Yukon First Nations. </a:t>
            </a:r>
          </a:p>
          <a:p>
            <a:pPr marL="285750" indent="-285750">
              <a:buFont typeface="Arial" panose="020B0604020202020204" pitchFamily="34" charset="0"/>
              <a:buChar char="•"/>
            </a:pPr>
            <a:r>
              <a:rPr lang="en-CA" dirty="0"/>
              <a:t>1997 Carcross/Tagish First Nation (CTFN) enacts our Constitution which changed our governing structure of elected Chief and Council to one that is based on Clan governance.  </a:t>
            </a:r>
          </a:p>
          <a:p>
            <a:pPr marL="285750" indent="-285750">
              <a:buFont typeface="Arial" panose="020B0604020202020204" pitchFamily="34" charset="0"/>
              <a:buChar char="•"/>
            </a:pPr>
            <a:r>
              <a:rPr lang="en-CA" dirty="0"/>
              <a:t>2000 CTFN began drafting Book Two: Family Act. </a:t>
            </a:r>
          </a:p>
          <a:p>
            <a:pPr marL="285750" indent="-285750">
              <a:buFont typeface="Arial" panose="020B0604020202020204" pitchFamily="34" charset="0"/>
              <a:buChar char="•"/>
            </a:pPr>
            <a:r>
              <a:rPr lang="en-CA" dirty="0"/>
              <a:t>October 2005 Carcross Tagish First Nation sign our Final and Self-Government Agreements </a:t>
            </a:r>
          </a:p>
          <a:p>
            <a:pPr marL="285750" indent="-285750">
              <a:buFont typeface="Arial" panose="020B0604020202020204" pitchFamily="34" charset="0"/>
              <a:buChar char="•"/>
            </a:pPr>
            <a:endParaRPr lang="en-CA" dirty="0"/>
          </a:p>
          <a:p>
            <a:pPr algn="ctr"/>
            <a:r>
              <a:rPr lang="en-CA" dirty="0"/>
              <a:t>CTFN Self-Government Agreement - Section 13:  Legislative Powers;</a:t>
            </a:r>
          </a:p>
          <a:p>
            <a:pPr algn="ctr"/>
            <a:r>
              <a:rPr lang="en-CA" dirty="0"/>
              <a:t> gives CTFN authority to enact laws in a number of areas.</a:t>
            </a:r>
          </a:p>
          <a:p>
            <a:pPr algn="ctr"/>
            <a:r>
              <a:rPr lang="en-CA" dirty="0">
                <a:hlinkClick r:id="rId3"/>
              </a:rPr>
              <a:t>www.ctfn.ca</a:t>
            </a:r>
            <a:r>
              <a:rPr lang="en-CA" dirty="0"/>
              <a:t> </a:t>
            </a:r>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a:p>
            <a:pPr algn="ctr"/>
            <a:endParaRPr lang="en-CA" dirty="0"/>
          </a:p>
        </p:txBody>
      </p:sp>
    </p:spTree>
    <p:extLst>
      <p:ext uri="{BB962C8B-B14F-4D97-AF65-F5344CB8AC3E}">
        <p14:creationId xmlns:p14="http://schemas.microsoft.com/office/powerpoint/2010/main" val="1192420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42F984-8ABE-F082-AB7E-689A8E804D03}"/>
              </a:ext>
            </a:extLst>
          </p:cNvPr>
          <p:cNvSpPr txBox="1"/>
          <p:nvPr/>
        </p:nvSpPr>
        <p:spPr>
          <a:xfrm>
            <a:off x="844062" y="3428998"/>
            <a:ext cx="4951827" cy="3139321"/>
          </a:xfrm>
          <a:prstGeom prst="rect">
            <a:avLst/>
          </a:prstGeom>
          <a:noFill/>
          <a:ln w="28575">
            <a:solidFill>
              <a:schemeClr val="tx1"/>
            </a:solidFill>
          </a:ln>
        </p:spPr>
        <p:txBody>
          <a:bodyPr wrap="square" rtlCol="0">
            <a:spAutoFit/>
          </a:bodyPr>
          <a:lstStyle/>
          <a:p>
            <a:pPr algn="ctr"/>
            <a:r>
              <a:rPr lang="en-CA" b="1" dirty="0"/>
              <a:t>Cultural Processes</a:t>
            </a:r>
          </a:p>
          <a:p>
            <a:pPr marL="285750" indent="-285750">
              <a:buFont typeface="Arial" panose="020B0604020202020204" pitchFamily="34" charset="0"/>
              <a:buChar char="•"/>
            </a:pPr>
            <a:r>
              <a:rPr lang="en-CA" dirty="0"/>
              <a:t>Proactive approach that involves CTFN families, Clans and community members</a:t>
            </a:r>
          </a:p>
          <a:p>
            <a:pPr marL="285750" indent="-285750">
              <a:buFont typeface="Arial" panose="020B0604020202020204" pitchFamily="34" charset="0"/>
              <a:buChar char="•"/>
            </a:pPr>
            <a:r>
              <a:rPr lang="en-CA" dirty="0"/>
              <a:t>Engages extended family, Clans and community in an informal process</a:t>
            </a:r>
          </a:p>
          <a:p>
            <a:pPr marL="285750" indent="-285750">
              <a:buFont typeface="Arial" panose="020B0604020202020204" pitchFamily="34" charset="0"/>
              <a:buChar char="•"/>
            </a:pPr>
            <a:r>
              <a:rPr lang="en-CA" dirty="0"/>
              <a:t>Focuses on re-engaging families</a:t>
            </a:r>
          </a:p>
          <a:p>
            <a:pPr marL="285750" indent="-285750">
              <a:buFont typeface="Arial" panose="020B0604020202020204" pitchFamily="34" charset="0"/>
              <a:buChar char="•"/>
            </a:pPr>
            <a:r>
              <a:rPr lang="en-CA" dirty="0"/>
              <a:t>Consensus based.  Focuses on traditional teachings using shared values and virtues</a:t>
            </a:r>
          </a:p>
          <a:p>
            <a:pPr marL="285750" indent="-285750">
              <a:buFont typeface="Arial" panose="020B0604020202020204" pitchFamily="34" charset="0"/>
              <a:buChar char="•"/>
            </a:pPr>
            <a:r>
              <a:rPr lang="en-CA" dirty="0"/>
              <a:t>Retaining child's connection to extended family, culture and community</a:t>
            </a:r>
          </a:p>
          <a:p>
            <a:pPr marL="285750" indent="-285750">
              <a:buFont typeface="Arial" panose="020B0604020202020204" pitchFamily="34" charset="0"/>
              <a:buChar char="•"/>
            </a:pPr>
            <a:endParaRPr lang="en-CA" dirty="0"/>
          </a:p>
        </p:txBody>
      </p:sp>
      <p:sp>
        <p:nvSpPr>
          <p:cNvPr id="4" name="TextBox 3">
            <a:extLst>
              <a:ext uri="{FF2B5EF4-FFF2-40B4-BE49-F238E27FC236}">
                <a16:creationId xmlns:a16="http://schemas.microsoft.com/office/drawing/2014/main" id="{A25F8D37-217E-E1F5-FEFF-4B969EB9C911}"/>
              </a:ext>
            </a:extLst>
          </p:cNvPr>
          <p:cNvSpPr txBox="1"/>
          <p:nvPr/>
        </p:nvSpPr>
        <p:spPr>
          <a:xfrm>
            <a:off x="5983457" y="3428998"/>
            <a:ext cx="5552049" cy="3139321"/>
          </a:xfrm>
          <a:prstGeom prst="rect">
            <a:avLst/>
          </a:prstGeom>
          <a:noFill/>
          <a:ln w="28575">
            <a:solidFill>
              <a:schemeClr val="tx1"/>
            </a:solidFill>
          </a:ln>
        </p:spPr>
        <p:txBody>
          <a:bodyPr wrap="square" rtlCol="0">
            <a:spAutoFit/>
          </a:bodyPr>
          <a:lstStyle/>
          <a:p>
            <a:pPr algn="ctr"/>
            <a:r>
              <a:rPr lang="en-CA" b="1" dirty="0"/>
              <a:t>Colonial Processes</a:t>
            </a:r>
          </a:p>
          <a:p>
            <a:pPr marL="285750" indent="-285750">
              <a:buFont typeface="Arial" panose="020B0604020202020204" pitchFamily="34" charset="0"/>
              <a:buChar char="•"/>
            </a:pPr>
            <a:r>
              <a:rPr lang="en-CA" dirty="0"/>
              <a:t>Involves social workers, lawyers, police officers and judges</a:t>
            </a:r>
          </a:p>
          <a:p>
            <a:pPr marL="285750" indent="-285750">
              <a:buFont typeface="Arial" panose="020B0604020202020204" pitchFamily="34" charset="0"/>
              <a:buChar char="•"/>
            </a:pPr>
            <a:r>
              <a:rPr lang="en-CA" dirty="0"/>
              <a:t>Minimal attempts to re-engage family, Clans and community</a:t>
            </a:r>
          </a:p>
          <a:p>
            <a:pPr marL="285750" indent="-285750">
              <a:buFont typeface="Arial" panose="020B0604020202020204" pitchFamily="34" charset="0"/>
              <a:buChar char="•"/>
            </a:pPr>
            <a:r>
              <a:rPr lang="en-CA" dirty="0"/>
              <a:t>Adversarial and formal court processes</a:t>
            </a:r>
          </a:p>
          <a:p>
            <a:pPr marL="285750" indent="-285750">
              <a:buFont typeface="Arial" panose="020B0604020202020204" pitchFamily="34" charset="0"/>
              <a:buChar char="•"/>
            </a:pPr>
            <a:r>
              <a:rPr lang="en-CA" dirty="0"/>
              <a:t>Based on government laws, regulations and policies</a:t>
            </a:r>
          </a:p>
          <a:p>
            <a:pPr marL="285750" indent="-285750">
              <a:buFont typeface="Arial" panose="020B0604020202020204" pitchFamily="34" charset="0"/>
              <a:buChar char="•"/>
            </a:pPr>
            <a:r>
              <a:rPr lang="en-CA" dirty="0"/>
              <a:t>High standards set for families to regain custody</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endParaRPr lang="en-CA" dirty="0"/>
          </a:p>
        </p:txBody>
      </p:sp>
      <p:sp>
        <p:nvSpPr>
          <p:cNvPr id="6" name="TextBox 5">
            <a:extLst>
              <a:ext uri="{FF2B5EF4-FFF2-40B4-BE49-F238E27FC236}">
                <a16:creationId xmlns:a16="http://schemas.microsoft.com/office/drawing/2014/main" id="{CA3C3C63-BC16-5302-3C05-D7F0F8269B86}"/>
              </a:ext>
            </a:extLst>
          </p:cNvPr>
          <p:cNvSpPr txBox="1"/>
          <p:nvPr/>
        </p:nvSpPr>
        <p:spPr>
          <a:xfrm>
            <a:off x="731519" y="1571990"/>
            <a:ext cx="10503876" cy="1323439"/>
          </a:xfrm>
          <a:prstGeom prst="rect">
            <a:avLst/>
          </a:prstGeom>
          <a:noFill/>
        </p:spPr>
        <p:txBody>
          <a:bodyPr wrap="square" rtlCol="0">
            <a:spAutoFit/>
          </a:bodyPr>
          <a:lstStyle/>
          <a:p>
            <a:pPr algn="ctr"/>
            <a:r>
              <a:rPr lang="en-CA" sz="2000" dirty="0">
                <a:latin typeface="Californian FB" panose="0207040306080B030204" pitchFamily="18" charset="0"/>
              </a:rPr>
              <a:t>The lessons have been repeated many times in the development of independent First Nations; the reliance on Western laws and processes imports Western practices which have never served our people.  Changes to who rules, without changing governing principles, ultimately changes very little in outcomes.  (Barry Stuart)</a:t>
            </a:r>
          </a:p>
        </p:txBody>
      </p:sp>
      <p:sp>
        <p:nvSpPr>
          <p:cNvPr id="2" name="TextBox 1">
            <a:extLst>
              <a:ext uri="{FF2B5EF4-FFF2-40B4-BE49-F238E27FC236}">
                <a16:creationId xmlns:a16="http://schemas.microsoft.com/office/drawing/2014/main" id="{C8AA201F-AC85-CAB4-A0B0-C33FB225B011}"/>
              </a:ext>
            </a:extLst>
          </p:cNvPr>
          <p:cNvSpPr txBox="1"/>
          <p:nvPr/>
        </p:nvSpPr>
        <p:spPr>
          <a:xfrm>
            <a:off x="1012874" y="506437"/>
            <a:ext cx="10339752" cy="830997"/>
          </a:xfrm>
          <a:prstGeom prst="rect">
            <a:avLst/>
          </a:prstGeom>
          <a:noFill/>
        </p:spPr>
        <p:txBody>
          <a:bodyPr wrap="square" rtlCol="0">
            <a:spAutoFit/>
          </a:bodyPr>
          <a:lstStyle/>
          <a:p>
            <a:pPr algn="ctr"/>
            <a:r>
              <a:rPr lang="en-CA" sz="2400" b="1" dirty="0"/>
              <a:t>Book Two:  Government of Carcross/Tagish First Nation Traditional Family Beliefs and Practices  </a:t>
            </a:r>
          </a:p>
        </p:txBody>
      </p:sp>
    </p:spTree>
    <p:extLst>
      <p:ext uri="{BB962C8B-B14F-4D97-AF65-F5344CB8AC3E}">
        <p14:creationId xmlns:p14="http://schemas.microsoft.com/office/powerpoint/2010/main" val="1755451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A08B4A5-72F5-900A-EF55-716BCF84E067}"/>
              </a:ext>
            </a:extLst>
          </p:cNvPr>
          <p:cNvSpPr txBox="1"/>
          <p:nvPr/>
        </p:nvSpPr>
        <p:spPr>
          <a:xfrm>
            <a:off x="5933049" y="712986"/>
            <a:ext cx="6098344" cy="6463308"/>
          </a:xfrm>
          <a:prstGeom prst="rect">
            <a:avLst/>
          </a:prstGeom>
          <a:noFill/>
        </p:spPr>
        <p:txBody>
          <a:bodyPr wrap="square">
            <a:spAutoFit/>
          </a:bodyPr>
          <a:lstStyle/>
          <a:p>
            <a:pPr algn="ctr"/>
            <a:r>
              <a:rPr lang="en-CA" sz="1800" b="1" dirty="0"/>
              <a:t>Carcross/Tagish First Nation Constitution</a:t>
            </a:r>
          </a:p>
          <a:p>
            <a:pPr algn="ctr"/>
            <a:r>
              <a:rPr lang="en-CA" sz="1800" b="1" dirty="0"/>
              <a:t>Ratified in 1997</a:t>
            </a:r>
          </a:p>
          <a:p>
            <a:pPr algn="ctr"/>
            <a:endParaRPr lang="en-CA" sz="1800" dirty="0"/>
          </a:p>
          <a:p>
            <a:r>
              <a:rPr lang="en-CA" dirty="0"/>
              <a:t>“The traditional Clans of the Carcross/Tagish First Nation government, by virtue of our inherent rights as aboriginal people adopt this constitution and declare it to be the expression of our traditional system of Government”</a:t>
            </a:r>
            <a:endParaRPr lang="en-CA" sz="1800" dirty="0"/>
          </a:p>
          <a:p>
            <a:endParaRPr lang="en-CA" sz="1800" dirty="0"/>
          </a:p>
          <a:p>
            <a:r>
              <a:rPr lang="en-CA" sz="1800" dirty="0"/>
              <a:t>Moved from an</a:t>
            </a:r>
            <a:r>
              <a:rPr lang="en-CA" dirty="0"/>
              <a:t> elected DIA Chief and Council to a Clan based appointed Council.</a:t>
            </a:r>
          </a:p>
          <a:p>
            <a:endParaRPr lang="en-CA" dirty="0"/>
          </a:p>
          <a:p>
            <a:r>
              <a:rPr lang="en-CA" sz="1800" dirty="0"/>
              <a:t>Represen</a:t>
            </a:r>
            <a:r>
              <a:rPr lang="en-CA" dirty="0"/>
              <a:t>tative appointed from each of our 6 Clans comprise our 4 Governing Bodies;</a:t>
            </a:r>
          </a:p>
          <a:p>
            <a:endParaRPr lang="en-CA" dirty="0"/>
          </a:p>
          <a:p>
            <a:pPr marL="285750" indent="-285750">
              <a:buFont typeface="Arial" panose="020B0604020202020204" pitchFamily="34" charset="0"/>
              <a:buChar char="•"/>
            </a:pPr>
            <a:r>
              <a:rPr lang="en-CA" dirty="0"/>
              <a:t>Executive Council, </a:t>
            </a:r>
          </a:p>
          <a:p>
            <a:pPr marL="285750" indent="-285750">
              <a:buFont typeface="Arial" panose="020B0604020202020204" pitchFamily="34" charset="0"/>
              <a:buChar char="•"/>
            </a:pPr>
            <a:r>
              <a:rPr lang="en-CA" dirty="0"/>
              <a:t>General Council,</a:t>
            </a:r>
          </a:p>
          <a:p>
            <a:pPr marL="285750" indent="-285750">
              <a:buFont typeface="Arial" panose="020B0604020202020204" pitchFamily="34" charset="0"/>
              <a:buChar char="•"/>
            </a:pPr>
            <a:r>
              <a:rPr lang="en-CA" dirty="0"/>
              <a:t>Elders Council and </a:t>
            </a:r>
          </a:p>
          <a:p>
            <a:pPr marL="285750" indent="-285750">
              <a:buFont typeface="Arial" panose="020B0604020202020204" pitchFamily="34" charset="0"/>
              <a:buChar char="•"/>
            </a:pPr>
            <a:r>
              <a:rPr lang="en-CA" dirty="0"/>
              <a:t>Judicial Council.  </a:t>
            </a:r>
          </a:p>
          <a:p>
            <a:endParaRPr lang="en-CA" sz="1800" dirty="0"/>
          </a:p>
          <a:p>
            <a:pPr marL="285750" indent="-285750">
              <a:buFont typeface="Arial" panose="020B0604020202020204" pitchFamily="34" charset="0"/>
              <a:buChar char="•"/>
            </a:pPr>
            <a:endParaRPr lang="en-CA" sz="1800" dirty="0"/>
          </a:p>
          <a:p>
            <a:pPr algn="ctr"/>
            <a:endParaRPr lang="en-CA" dirty="0"/>
          </a:p>
          <a:p>
            <a:pPr algn="ctr"/>
            <a:endParaRPr lang="en-CA" sz="1800" dirty="0"/>
          </a:p>
          <a:p>
            <a:pPr algn="ctr"/>
            <a:endParaRPr lang="en-CA" sz="1800" dirty="0"/>
          </a:p>
        </p:txBody>
      </p:sp>
      <p:pic>
        <p:nvPicPr>
          <p:cNvPr id="7" name="Picture 6">
            <a:extLst>
              <a:ext uri="{FF2B5EF4-FFF2-40B4-BE49-F238E27FC236}">
                <a16:creationId xmlns:a16="http://schemas.microsoft.com/office/drawing/2014/main" id="{A8AF5BB2-3B47-F2D6-D583-D39ABD4F529C}"/>
              </a:ext>
            </a:extLst>
          </p:cNvPr>
          <p:cNvPicPr>
            <a:picLocks noChangeAspect="1"/>
          </p:cNvPicPr>
          <p:nvPr/>
        </p:nvPicPr>
        <p:blipFill>
          <a:blip r:embed="rId2"/>
          <a:stretch>
            <a:fillRect/>
          </a:stretch>
        </p:blipFill>
        <p:spPr>
          <a:xfrm>
            <a:off x="737322" y="576775"/>
            <a:ext cx="4538305" cy="5704449"/>
          </a:xfrm>
          <a:prstGeom prst="rect">
            <a:avLst/>
          </a:prstGeom>
        </p:spPr>
      </p:pic>
    </p:spTree>
    <p:extLst>
      <p:ext uri="{BB962C8B-B14F-4D97-AF65-F5344CB8AC3E}">
        <p14:creationId xmlns:p14="http://schemas.microsoft.com/office/powerpoint/2010/main" val="705979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302328F-34E3-88D2-6063-7D805E00BD47}"/>
              </a:ext>
            </a:extLst>
          </p:cNvPr>
          <p:cNvSpPr txBox="1"/>
          <p:nvPr/>
        </p:nvSpPr>
        <p:spPr>
          <a:xfrm>
            <a:off x="998806" y="590843"/>
            <a:ext cx="9580099" cy="2893100"/>
          </a:xfrm>
          <a:prstGeom prst="rect">
            <a:avLst/>
          </a:prstGeom>
          <a:noFill/>
        </p:spPr>
        <p:txBody>
          <a:bodyPr wrap="square" rtlCol="0">
            <a:spAutoFit/>
          </a:bodyPr>
          <a:lstStyle/>
          <a:p>
            <a:pPr algn="ctr"/>
            <a:r>
              <a:rPr lang="en-CA" sz="2000" b="1" dirty="0"/>
              <a:t>Carcross/Tagish First Nation Judicial Council</a:t>
            </a:r>
          </a:p>
          <a:p>
            <a:endParaRPr lang="en-CA" dirty="0"/>
          </a:p>
          <a:p>
            <a:pPr marL="285750" indent="-285750">
              <a:buFont typeface="Arial" panose="020B0604020202020204" pitchFamily="34" charset="0"/>
              <a:buChar char="•"/>
            </a:pPr>
            <a:r>
              <a:rPr lang="en-CA" dirty="0"/>
              <a:t>Established pursuant to our Constitution Section 17.0</a:t>
            </a:r>
          </a:p>
          <a:p>
            <a:endParaRPr lang="en-CA" dirty="0"/>
          </a:p>
          <a:p>
            <a:pPr marL="285750" indent="-285750">
              <a:buFont typeface="Arial" panose="020B0604020202020204" pitchFamily="34" charset="0"/>
              <a:buChar char="•"/>
            </a:pPr>
            <a:r>
              <a:rPr lang="en-CA" dirty="0"/>
              <a:t>Comprised of 6 members – Each of whom have been appointed by their respective Clan</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The procedures and authorities of the Judicial Council shall be established by a CTFN Law, in accordance with traditional principles of Tlingit and Tagish customary law and upon adv ice of the Elders Council </a:t>
            </a:r>
          </a:p>
          <a:p>
            <a:r>
              <a:rPr lang="en-CA" dirty="0"/>
              <a:t>	</a:t>
            </a:r>
          </a:p>
        </p:txBody>
      </p:sp>
      <p:pic>
        <p:nvPicPr>
          <p:cNvPr id="3" name="Picture 2">
            <a:extLst>
              <a:ext uri="{FF2B5EF4-FFF2-40B4-BE49-F238E27FC236}">
                <a16:creationId xmlns:a16="http://schemas.microsoft.com/office/drawing/2014/main" id="{961A20CD-5A31-225F-62D0-44B4884C904F}"/>
              </a:ext>
            </a:extLst>
          </p:cNvPr>
          <p:cNvPicPr>
            <a:picLocks noChangeAspect="1"/>
          </p:cNvPicPr>
          <p:nvPr/>
        </p:nvPicPr>
        <p:blipFill>
          <a:blip r:embed="rId2"/>
          <a:stretch>
            <a:fillRect/>
          </a:stretch>
        </p:blipFill>
        <p:spPr>
          <a:xfrm>
            <a:off x="681405" y="3228535"/>
            <a:ext cx="4542272" cy="3084960"/>
          </a:xfrm>
          <a:prstGeom prst="rect">
            <a:avLst/>
          </a:prstGeom>
        </p:spPr>
      </p:pic>
      <p:sp>
        <p:nvSpPr>
          <p:cNvPr id="4" name="TextBox 3">
            <a:extLst>
              <a:ext uri="{FF2B5EF4-FFF2-40B4-BE49-F238E27FC236}">
                <a16:creationId xmlns:a16="http://schemas.microsoft.com/office/drawing/2014/main" id="{F6DF26F4-3CE9-DDA6-EE64-6372638D6BEA}"/>
              </a:ext>
            </a:extLst>
          </p:cNvPr>
          <p:cNvSpPr txBox="1"/>
          <p:nvPr/>
        </p:nvSpPr>
        <p:spPr>
          <a:xfrm>
            <a:off x="5598942" y="3228535"/>
            <a:ext cx="6091310" cy="3139321"/>
          </a:xfrm>
          <a:prstGeom prst="rect">
            <a:avLst/>
          </a:prstGeom>
          <a:noFill/>
        </p:spPr>
        <p:txBody>
          <a:bodyPr wrap="square" rtlCol="0">
            <a:spAutoFit/>
          </a:bodyPr>
          <a:lstStyle/>
          <a:p>
            <a:pPr algn="ctr"/>
            <a:r>
              <a:rPr lang="en-CA" b="1" dirty="0"/>
              <a:t>The Judicial Council shall be responsible for:</a:t>
            </a:r>
          </a:p>
          <a:p>
            <a:pPr marL="285750" indent="-285750">
              <a:buFont typeface="Arial" panose="020B0604020202020204" pitchFamily="34" charset="0"/>
              <a:buChar char="•"/>
            </a:pPr>
            <a:r>
              <a:rPr lang="en-CA" dirty="0"/>
              <a:t>Interpreting our Constitution and all CTFN Laws</a:t>
            </a:r>
          </a:p>
          <a:p>
            <a:endParaRPr lang="en-CA" dirty="0"/>
          </a:p>
          <a:p>
            <a:pPr marL="285750" indent="-285750">
              <a:buFont typeface="Arial" panose="020B0604020202020204" pitchFamily="34" charset="0"/>
              <a:buChar char="•"/>
            </a:pPr>
            <a:r>
              <a:rPr lang="en-CA" dirty="0"/>
              <a:t>Hearing and deciding all cases of alleged violation of CTFN Law</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To hear, mediate, adjudicate or settle a dispute or petition for redress in relation to CTFN Law</a:t>
            </a:r>
          </a:p>
          <a:p>
            <a:endParaRPr lang="en-CA" dirty="0"/>
          </a:p>
          <a:p>
            <a:pPr marL="285750" indent="-285750">
              <a:buFont typeface="Arial" panose="020B0604020202020204" pitchFamily="34" charset="0"/>
              <a:buChar char="•"/>
            </a:pPr>
            <a:r>
              <a:rPr lang="en-CA" dirty="0"/>
              <a:t>Incorporating CTFN traditional beliefs and values into the administration of justice</a:t>
            </a:r>
          </a:p>
        </p:txBody>
      </p:sp>
    </p:spTree>
    <p:extLst>
      <p:ext uri="{BB962C8B-B14F-4D97-AF65-F5344CB8AC3E}">
        <p14:creationId xmlns:p14="http://schemas.microsoft.com/office/powerpoint/2010/main" val="4251524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DFC0386-ECD7-C7A3-61CC-6FF5189250AC}"/>
              </a:ext>
            </a:extLst>
          </p:cNvPr>
          <p:cNvSpPr txBox="1"/>
          <p:nvPr/>
        </p:nvSpPr>
        <p:spPr>
          <a:xfrm>
            <a:off x="1800665" y="956603"/>
            <a:ext cx="7554350" cy="461665"/>
          </a:xfrm>
          <a:prstGeom prst="rect">
            <a:avLst/>
          </a:prstGeom>
          <a:noFill/>
        </p:spPr>
        <p:txBody>
          <a:bodyPr wrap="square" rtlCol="0">
            <a:spAutoFit/>
          </a:bodyPr>
          <a:lstStyle/>
          <a:p>
            <a:pPr algn="ctr"/>
            <a:r>
              <a:rPr lang="en-CA" sz="2400" b="1" dirty="0"/>
              <a:t>A Path forward – Our next 7 generations</a:t>
            </a:r>
          </a:p>
        </p:txBody>
      </p:sp>
      <p:sp>
        <p:nvSpPr>
          <p:cNvPr id="3" name="TextBox 2">
            <a:extLst>
              <a:ext uri="{FF2B5EF4-FFF2-40B4-BE49-F238E27FC236}">
                <a16:creationId xmlns:a16="http://schemas.microsoft.com/office/drawing/2014/main" id="{F95A276A-543F-A9F9-99B5-0A120245023F}"/>
              </a:ext>
            </a:extLst>
          </p:cNvPr>
          <p:cNvSpPr txBox="1"/>
          <p:nvPr/>
        </p:nvSpPr>
        <p:spPr>
          <a:xfrm>
            <a:off x="604911" y="1659988"/>
            <a:ext cx="4473526" cy="4801314"/>
          </a:xfrm>
          <a:prstGeom prst="rect">
            <a:avLst/>
          </a:prstGeom>
          <a:noFill/>
          <a:ln w="28575">
            <a:solidFill>
              <a:schemeClr val="tx1"/>
            </a:solidFill>
          </a:ln>
        </p:spPr>
        <p:txBody>
          <a:bodyPr wrap="square" rtlCol="0">
            <a:spAutoFit/>
          </a:bodyPr>
          <a:lstStyle/>
          <a:p>
            <a:pPr algn="ctr"/>
            <a:r>
              <a:rPr lang="en-CA" b="1" dirty="0"/>
              <a:t>Current CTFN Legislation</a:t>
            </a:r>
          </a:p>
          <a:p>
            <a:pPr algn="ctr"/>
            <a:endParaRPr lang="en-CA" b="1" dirty="0"/>
          </a:p>
          <a:p>
            <a:pPr marL="285750" indent="-285750">
              <a:buFont typeface="Arial" panose="020B0604020202020204" pitchFamily="34" charset="0"/>
              <a:buChar char="•"/>
            </a:pPr>
            <a:r>
              <a:rPr lang="en-CA" dirty="0"/>
              <a:t>Book One:  Traditional Beliefs and Practices:  Our Place, Our Responsibilities</a:t>
            </a:r>
          </a:p>
          <a:p>
            <a:endParaRPr lang="en-CA" dirty="0"/>
          </a:p>
          <a:p>
            <a:pPr marL="285750" indent="-285750">
              <a:buFont typeface="Arial" panose="020B0604020202020204" pitchFamily="34" charset="0"/>
              <a:buChar char="•"/>
            </a:pPr>
            <a:r>
              <a:rPr lang="en-CA" dirty="0"/>
              <a:t>Book Two:  Carcross/Tagish Traditional Beliefs and Practices</a:t>
            </a:r>
          </a:p>
          <a:p>
            <a:endParaRPr lang="en-CA" dirty="0"/>
          </a:p>
          <a:p>
            <a:pPr marL="285750" indent="-285750">
              <a:buFont typeface="Arial" panose="020B0604020202020204" pitchFamily="34" charset="0"/>
              <a:buChar char="•"/>
            </a:pPr>
            <a:r>
              <a:rPr lang="en-CA" dirty="0"/>
              <a:t>Daanaa Jili (Cache) Act</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CTFN Good and Services Tax Law</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Lanalxh Prosperity Trust Act</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Personal Income Tax Act</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Lands Interest Act</a:t>
            </a:r>
          </a:p>
        </p:txBody>
      </p:sp>
      <p:sp>
        <p:nvSpPr>
          <p:cNvPr id="4" name="TextBox 3">
            <a:extLst>
              <a:ext uri="{FF2B5EF4-FFF2-40B4-BE49-F238E27FC236}">
                <a16:creationId xmlns:a16="http://schemas.microsoft.com/office/drawing/2014/main" id="{31A7995A-C456-7591-DC1F-DF91C19FCD8B}"/>
              </a:ext>
            </a:extLst>
          </p:cNvPr>
          <p:cNvSpPr txBox="1"/>
          <p:nvPr/>
        </p:nvSpPr>
        <p:spPr>
          <a:xfrm>
            <a:off x="6344529" y="1659988"/>
            <a:ext cx="4726745" cy="4801314"/>
          </a:xfrm>
          <a:prstGeom prst="rect">
            <a:avLst/>
          </a:prstGeom>
          <a:noFill/>
          <a:ln w="28575">
            <a:solidFill>
              <a:schemeClr val="tx1"/>
            </a:solidFill>
          </a:ln>
        </p:spPr>
        <p:txBody>
          <a:bodyPr wrap="square" rtlCol="0">
            <a:spAutoFit/>
          </a:bodyPr>
          <a:lstStyle/>
          <a:p>
            <a:pPr algn="ctr"/>
            <a:r>
              <a:rPr lang="en-CA" b="1" dirty="0"/>
              <a:t>Next steps moving forward</a:t>
            </a:r>
          </a:p>
          <a:p>
            <a:pPr algn="ctr"/>
            <a:endParaRPr lang="en-CA" b="1" dirty="0"/>
          </a:p>
          <a:p>
            <a:pPr marL="285750" indent="-285750">
              <a:buFont typeface="Arial" panose="020B0604020202020204" pitchFamily="34" charset="0"/>
              <a:buChar char="•"/>
            </a:pPr>
            <a:r>
              <a:rPr lang="en-CA" dirty="0"/>
              <a:t>Development of Policy and Procedures for the implementation of our Family Act</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Development of our Judicial Act and subsequent policies and procedures</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Final Draft Governance Code</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Final Draft of Financial Administration Act</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Negotiations for any Program Service Transfer Agreements (PSTA)</a:t>
            </a:r>
          </a:p>
          <a:p>
            <a:pPr marL="285750" indent="-285750">
              <a:buFont typeface="Arial" panose="020B0604020202020204" pitchFamily="34" charset="0"/>
              <a:buChar char="•"/>
            </a:pPr>
            <a:endParaRPr lang="en-CA" dirty="0"/>
          </a:p>
          <a:p>
            <a:pPr marL="285750" indent="-285750">
              <a:buFont typeface="Arial" panose="020B0604020202020204" pitchFamily="34" charset="0"/>
              <a:buChar char="•"/>
            </a:pPr>
            <a:r>
              <a:rPr lang="en-CA" dirty="0"/>
              <a:t>Negotiations for our Administration of Justice Agreement</a:t>
            </a:r>
          </a:p>
        </p:txBody>
      </p:sp>
    </p:spTree>
    <p:extLst>
      <p:ext uri="{BB962C8B-B14F-4D97-AF65-F5344CB8AC3E}">
        <p14:creationId xmlns:p14="http://schemas.microsoft.com/office/powerpoint/2010/main" val="3498565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D34FCC5-CB66-F50E-EC54-26E98B9CCF93}"/>
              </a:ext>
            </a:extLst>
          </p:cNvPr>
          <p:cNvPicPr>
            <a:picLocks noChangeAspect="1"/>
          </p:cNvPicPr>
          <p:nvPr/>
        </p:nvPicPr>
        <p:blipFill>
          <a:blip r:embed="rId2"/>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49B17BC4-A9D5-BC6C-1F61-39B516B7BEE6}"/>
              </a:ext>
            </a:extLst>
          </p:cNvPr>
          <p:cNvSpPr txBox="1"/>
          <p:nvPr/>
        </p:nvSpPr>
        <p:spPr>
          <a:xfrm>
            <a:off x="1308295" y="2349304"/>
            <a:ext cx="9481625" cy="1569660"/>
          </a:xfrm>
          <a:prstGeom prst="rect">
            <a:avLst/>
          </a:prstGeom>
          <a:noFill/>
        </p:spPr>
        <p:txBody>
          <a:bodyPr wrap="square" rtlCol="0">
            <a:spAutoFit/>
          </a:bodyPr>
          <a:lstStyle/>
          <a:p>
            <a:pPr algn="ctr"/>
            <a:r>
              <a:rPr lang="en-CA" sz="9600" b="1" dirty="0"/>
              <a:t>Gunalcheesh</a:t>
            </a:r>
            <a:r>
              <a:rPr lang="en-CA" dirty="0"/>
              <a:t> </a:t>
            </a:r>
          </a:p>
        </p:txBody>
      </p:sp>
    </p:spTree>
    <p:extLst>
      <p:ext uri="{BB962C8B-B14F-4D97-AF65-F5344CB8AC3E}">
        <p14:creationId xmlns:p14="http://schemas.microsoft.com/office/powerpoint/2010/main" val="40747049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5F28DA81B7C14C8300CD7352416C6A" ma:contentTypeVersion="19" ma:contentTypeDescription="Create a new document." ma:contentTypeScope="" ma:versionID="0cf292e67af545f681c065fd27eb7543">
  <xsd:schema xmlns:xsd="http://www.w3.org/2001/XMLSchema" xmlns:xs="http://www.w3.org/2001/XMLSchema" xmlns:p="http://schemas.microsoft.com/office/2006/metadata/properties" xmlns:ns2="12a671ba-ea41-4148-8fe9-a3c4f1f26b14" xmlns:ns3="59dc84c8-5de7-47f4-8568-2d4b64abe929" targetNamespace="http://schemas.microsoft.com/office/2006/metadata/properties" ma:root="true" ma:fieldsID="196a29187b2331d8602d0dd32d88bf2a" ns2:_="" ns3:_="">
    <xsd:import namespace="12a671ba-ea41-4148-8fe9-a3c4f1f26b14"/>
    <xsd:import namespace="59dc84c8-5de7-47f4-8568-2d4b64abe9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OCR"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a671ba-ea41-4148-8fe9-a3c4f1f26b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291170-b13b-4b7a-a85a-b2f384cdc1d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dc84c8-5de7-47f4-8568-2d4b64abe929"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5028756-2a3d-43dc-a997-5aa08d7e1c47}" ma:internalName="TaxCatchAll" ma:showField="CatchAllData" ma:web="59dc84c8-5de7-47f4-8568-2d4b64abe929">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a671ba-ea41-4148-8fe9-a3c4f1f26b14">
      <Terms xmlns="http://schemas.microsoft.com/office/infopath/2007/PartnerControls"/>
    </lcf76f155ced4ddcb4097134ff3c332f>
    <TaxCatchAll xmlns="59dc84c8-5de7-47f4-8568-2d4b64abe929" xsi:nil="true"/>
  </documentManagement>
</p:properties>
</file>

<file path=customXml/itemProps1.xml><?xml version="1.0" encoding="utf-8"?>
<ds:datastoreItem xmlns:ds="http://schemas.openxmlformats.org/officeDocument/2006/customXml" ds:itemID="{64DFB77C-11A6-40C0-AF4A-1040B1BD7CBF}"/>
</file>

<file path=customXml/itemProps2.xml><?xml version="1.0" encoding="utf-8"?>
<ds:datastoreItem xmlns:ds="http://schemas.openxmlformats.org/officeDocument/2006/customXml" ds:itemID="{E8868EDE-C1B8-4160-A079-3BC4AD71DA2E}"/>
</file>

<file path=customXml/itemProps3.xml><?xml version="1.0" encoding="utf-8"?>
<ds:datastoreItem xmlns:ds="http://schemas.openxmlformats.org/officeDocument/2006/customXml" ds:itemID="{A6992DA7-C480-4CF0-9C1F-31831BBBF1EE}"/>
</file>

<file path=docProps/app.xml><?xml version="1.0" encoding="utf-8"?>
<Properties xmlns="http://schemas.openxmlformats.org/officeDocument/2006/extended-properties" xmlns:vt="http://schemas.openxmlformats.org/officeDocument/2006/docPropsVTypes">
  <TotalTime>3003</TotalTime>
  <Words>635</Words>
  <Application>Microsoft Office PowerPoint</Application>
  <PresentationFormat>Widescreen</PresentationFormat>
  <Paragraphs>108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Californian FB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Christle Moulton</dc:creator>
  <cp:lastModifiedBy>Christle Moulton</cp:lastModifiedBy>
  <cp:revision>36</cp:revision>
  <dcterms:created xsi:type="dcterms:W3CDTF">2025-02-03T15:35:41Z</dcterms:created>
  <dcterms:modified xsi:type="dcterms:W3CDTF">2025-02-16T21:25:12Z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0x010100715F28DA81B7C14C8300CD7352416C6A</vt:lpwstr>
  </property>
  <property fmtid="{D5CDD505-2E9C-101B-9397-08002B2CF9AE}" pid="3" name="MediaServiceImageTags">
    <vt:lpwstr/>
  </property>
</Properties>
</file>