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8"/>
  </p:notesMasterIdLst>
  <p:sldIdLst>
    <p:sldId id="256" r:id="rId5"/>
    <p:sldId id="285" r:id="rId6"/>
    <p:sldId id="269" r:id="rId7"/>
    <p:sldId id="279" r:id="rId8"/>
    <p:sldId id="259" r:id="rId9"/>
    <p:sldId id="260" r:id="rId10"/>
    <p:sldId id="258" r:id="rId11"/>
    <p:sldId id="272" r:id="rId12"/>
    <p:sldId id="271" r:id="rId13"/>
    <p:sldId id="262" r:id="rId14"/>
    <p:sldId id="264" r:id="rId15"/>
    <p:sldId id="270" r:id="rId16"/>
    <p:sldId id="268" r:id="rId17"/>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404" autoAdjust="0"/>
  </p:normalViewPr>
  <p:slideViewPr>
    <p:cSldViewPr snapToGrid="0">
      <p:cViewPr varScale="1">
        <p:scale>
          <a:sx n="74" d="100"/>
          <a:sy n="74" d="100"/>
        </p:scale>
        <p:origin x="352"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rren Zanussi" userId="c7b0d199-0212-4218-8d8a-4e7dfae8003b" providerId="ADAL" clId="{1085AEAD-75DC-44B0-AB3A-9F9C2C9D923F}"/>
    <pc:docChg chg="custSel modSld">
      <pc:chgData name="Darren Zanussi" userId="c7b0d199-0212-4218-8d8a-4e7dfae8003b" providerId="ADAL" clId="{1085AEAD-75DC-44B0-AB3A-9F9C2C9D923F}" dt="2025-03-13T15:19:50.720" v="0" actId="313"/>
      <pc:docMkLst>
        <pc:docMk/>
      </pc:docMkLst>
      <pc:sldChg chg="modSp mod">
        <pc:chgData name="Darren Zanussi" userId="c7b0d199-0212-4218-8d8a-4e7dfae8003b" providerId="ADAL" clId="{1085AEAD-75DC-44B0-AB3A-9F9C2C9D923F}" dt="2025-03-13T15:19:50.720" v="0" actId="313"/>
        <pc:sldMkLst>
          <pc:docMk/>
          <pc:sldMk cId="392183462" sldId="262"/>
        </pc:sldMkLst>
        <pc:spChg chg="mod">
          <ac:chgData name="Darren Zanussi" userId="c7b0d199-0212-4218-8d8a-4e7dfae8003b" providerId="ADAL" clId="{1085AEAD-75DC-44B0-AB3A-9F9C2C9D923F}" dt="2025-03-13T15:19:50.720" v="0" actId="313"/>
          <ac:spMkLst>
            <pc:docMk/>
            <pc:sldMk cId="392183462" sldId="262"/>
            <ac:spMk id="9" creationId="{73A9059E-7B78-0262-F6D9-9F7B6B2E2B0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FA828356-14E7-409C-AB41-477846285EE2}" type="datetimeFigureOut">
              <a:t>3/13/2025</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578A516C-6B16-40BB-9D26-38670ACA6BA9}" type="slidenum">
              <a:t>‹#›</a:t>
            </a:fld>
            <a:endParaRPr lang="en-US"/>
          </a:p>
        </p:txBody>
      </p:sp>
    </p:spTree>
    <p:extLst>
      <p:ext uri="{BB962C8B-B14F-4D97-AF65-F5344CB8AC3E}">
        <p14:creationId xmlns:p14="http://schemas.microsoft.com/office/powerpoint/2010/main" val="3683850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endParaRPr lang="en-CA" dirty="0"/>
          </a:p>
        </p:txBody>
      </p:sp>
      <p:sp>
        <p:nvSpPr>
          <p:cNvPr id="4" name="Slide Number Placeholder 3"/>
          <p:cNvSpPr>
            <a:spLocks noGrp="1"/>
          </p:cNvSpPr>
          <p:nvPr>
            <p:ph type="sldNum" sz="quarter" idx="5"/>
          </p:nvPr>
        </p:nvSpPr>
        <p:spPr/>
        <p:txBody>
          <a:bodyPr/>
          <a:lstStyle/>
          <a:p>
            <a:fld id="{578A516C-6B16-40BB-9D26-38670ACA6BA9}" type="slidenum">
              <a:rPr lang="en-CA" smtClean="0"/>
              <a:t>1</a:t>
            </a:fld>
            <a:endParaRPr lang="en-CA"/>
          </a:p>
        </p:txBody>
      </p:sp>
    </p:spTree>
    <p:extLst>
      <p:ext uri="{BB962C8B-B14F-4D97-AF65-F5344CB8AC3E}">
        <p14:creationId xmlns:p14="http://schemas.microsoft.com/office/powerpoint/2010/main" val="19988618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ea typeface="Calibri"/>
              <a:cs typeface="Calibri"/>
            </a:endParaRPr>
          </a:p>
        </p:txBody>
      </p:sp>
      <p:sp>
        <p:nvSpPr>
          <p:cNvPr id="4" name="Slide Number Placeholder 3"/>
          <p:cNvSpPr>
            <a:spLocks noGrp="1"/>
          </p:cNvSpPr>
          <p:nvPr>
            <p:ph type="sldNum" sz="quarter" idx="10"/>
          </p:nvPr>
        </p:nvSpPr>
        <p:spPr/>
        <p:txBody>
          <a:bodyPr/>
          <a:lstStyle/>
          <a:p>
            <a:fld id="{8B823E9E-4B83-4EC8-8A87-D37B0B941DF9}" type="slidenum">
              <a:rPr lang="en-CA" smtClean="0"/>
              <a:t>2</a:t>
            </a:fld>
            <a:endParaRPr lang="en-CA"/>
          </a:p>
        </p:txBody>
      </p:sp>
    </p:spTree>
    <p:extLst>
      <p:ext uri="{BB962C8B-B14F-4D97-AF65-F5344CB8AC3E}">
        <p14:creationId xmlns:p14="http://schemas.microsoft.com/office/powerpoint/2010/main" val="16848172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578A516C-6B16-40BB-9D26-38670ACA6BA9}" type="slidenum">
              <a:rPr lang="en-CA" smtClean="0"/>
              <a:t>3</a:t>
            </a:fld>
            <a:endParaRPr lang="en-CA"/>
          </a:p>
        </p:txBody>
      </p:sp>
    </p:spTree>
    <p:extLst>
      <p:ext uri="{BB962C8B-B14F-4D97-AF65-F5344CB8AC3E}">
        <p14:creationId xmlns:p14="http://schemas.microsoft.com/office/powerpoint/2010/main" val="3085841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endParaRPr lang="en-CA" sz="1300" b="1" dirty="0"/>
          </a:p>
        </p:txBody>
      </p:sp>
      <p:sp>
        <p:nvSpPr>
          <p:cNvPr id="4" name="Slide Number Placeholder 3"/>
          <p:cNvSpPr>
            <a:spLocks noGrp="1"/>
          </p:cNvSpPr>
          <p:nvPr>
            <p:ph type="sldNum" sz="quarter" idx="10"/>
          </p:nvPr>
        </p:nvSpPr>
        <p:spPr/>
        <p:txBody>
          <a:bodyPr/>
          <a:lstStyle/>
          <a:p>
            <a:fld id="{8B823E9E-4B83-4EC8-8A87-D37B0B941DF9}" type="slidenum">
              <a:rPr lang="en-CA" smtClean="0"/>
              <a:t>4</a:t>
            </a:fld>
            <a:endParaRPr lang="en-CA"/>
          </a:p>
        </p:txBody>
      </p:sp>
    </p:spTree>
    <p:extLst>
      <p:ext uri="{BB962C8B-B14F-4D97-AF65-F5344CB8AC3E}">
        <p14:creationId xmlns:p14="http://schemas.microsoft.com/office/powerpoint/2010/main" val="4841860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578A516C-6B16-40BB-9D26-38670ACA6BA9}" type="slidenum">
              <a:rPr lang="en-CA" smtClean="0"/>
              <a:t>5</a:t>
            </a:fld>
            <a:endParaRPr lang="en-CA"/>
          </a:p>
        </p:txBody>
      </p:sp>
    </p:spTree>
    <p:extLst>
      <p:ext uri="{BB962C8B-B14F-4D97-AF65-F5344CB8AC3E}">
        <p14:creationId xmlns:p14="http://schemas.microsoft.com/office/powerpoint/2010/main" val="9591736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578A516C-6B16-40BB-9D26-38670ACA6BA9}" type="slidenum">
              <a:rPr lang="en-CA" smtClean="0"/>
              <a:t>6</a:t>
            </a:fld>
            <a:endParaRPr lang="en-CA"/>
          </a:p>
        </p:txBody>
      </p:sp>
    </p:spTree>
    <p:extLst>
      <p:ext uri="{BB962C8B-B14F-4D97-AF65-F5344CB8AC3E}">
        <p14:creationId xmlns:p14="http://schemas.microsoft.com/office/powerpoint/2010/main" val="843592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578A516C-6B16-40BB-9D26-38670ACA6BA9}" type="slidenum">
              <a:rPr lang="en-US"/>
              <a:t>7</a:t>
            </a:fld>
            <a:endParaRPr lang="en-US"/>
          </a:p>
        </p:txBody>
      </p:sp>
    </p:spTree>
    <p:extLst>
      <p:ext uri="{BB962C8B-B14F-4D97-AF65-F5344CB8AC3E}">
        <p14:creationId xmlns:p14="http://schemas.microsoft.com/office/powerpoint/2010/main" val="10933274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578A516C-6B16-40BB-9D26-38670ACA6BA9}" type="slidenum">
              <a:rPr lang="en-US"/>
              <a:t>8</a:t>
            </a:fld>
            <a:endParaRPr lang="en-US"/>
          </a:p>
        </p:txBody>
      </p:sp>
    </p:spTree>
    <p:extLst>
      <p:ext uri="{BB962C8B-B14F-4D97-AF65-F5344CB8AC3E}">
        <p14:creationId xmlns:p14="http://schemas.microsoft.com/office/powerpoint/2010/main" val="29435279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02066" indent="-302066">
              <a:buFont typeface="Arial"/>
              <a:buChar char="•"/>
            </a:pPr>
            <a:endParaRPr lang="en-US" dirty="0">
              <a:ea typeface="Calibri"/>
              <a:cs typeface="Calibri"/>
            </a:endParaRPr>
          </a:p>
        </p:txBody>
      </p:sp>
      <p:sp>
        <p:nvSpPr>
          <p:cNvPr id="4" name="Slide Number Placeholder 3"/>
          <p:cNvSpPr>
            <a:spLocks noGrp="1"/>
          </p:cNvSpPr>
          <p:nvPr>
            <p:ph type="sldNum" sz="quarter" idx="5"/>
          </p:nvPr>
        </p:nvSpPr>
        <p:spPr/>
        <p:txBody>
          <a:bodyPr/>
          <a:lstStyle/>
          <a:p>
            <a:fld id="{578A516C-6B16-40BB-9D26-38670ACA6BA9}" type="slidenum">
              <a:rPr lang="en-US"/>
              <a:t>9</a:t>
            </a:fld>
            <a:endParaRPr lang="en-US"/>
          </a:p>
        </p:txBody>
      </p:sp>
    </p:spTree>
    <p:extLst>
      <p:ext uri="{BB962C8B-B14F-4D97-AF65-F5344CB8AC3E}">
        <p14:creationId xmlns:p14="http://schemas.microsoft.com/office/powerpoint/2010/main" val="25859150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578A516C-6B16-40BB-9D26-38670ACA6BA9}" type="slidenum">
              <a:rPr lang="en-CA" smtClean="0"/>
              <a:t>10</a:t>
            </a:fld>
            <a:endParaRPr lang="en-CA"/>
          </a:p>
        </p:txBody>
      </p:sp>
    </p:spTree>
    <p:extLst>
      <p:ext uri="{BB962C8B-B14F-4D97-AF65-F5344CB8AC3E}">
        <p14:creationId xmlns:p14="http://schemas.microsoft.com/office/powerpoint/2010/main" val="7031183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578A516C-6B16-40BB-9D26-38670ACA6BA9}" type="slidenum">
              <a:rPr lang="en-CA" smtClean="0"/>
              <a:t>11</a:t>
            </a:fld>
            <a:endParaRPr lang="en-CA"/>
          </a:p>
        </p:txBody>
      </p:sp>
    </p:spTree>
    <p:extLst>
      <p:ext uri="{BB962C8B-B14F-4D97-AF65-F5344CB8AC3E}">
        <p14:creationId xmlns:p14="http://schemas.microsoft.com/office/powerpoint/2010/main" val="11322553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578A516C-6B16-40BB-9D26-38670ACA6BA9}" type="slidenum">
              <a:rPr lang="en-CA" smtClean="0"/>
              <a:t>12</a:t>
            </a:fld>
            <a:endParaRPr lang="en-CA"/>
          </a:p>
        </p:txBody>
      </p:sp>
    </p:spTree>
    <p:extLst>
      <p:ext uri="{BB962C8B-B14F-4D97-AF65-F5344CB8AC3E}">
        <p14:creationId xmlns:p14="http://schemas.microsoft.com/office/powerpoint/2010/main" val="7298798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578A516C-6B16-40BB-9D26-38670ACA6BA9}" type="slidenum">
              <a:rPr lang="en-CA" smtClean="0"/>
              <a:t>13</a:t>
            </a:fld>
            <a:endParaRPr lang="en-CA"/>
          </a:p>
        </p:txBody>
      </p:sp>
    </p:spTree>
    <p:extLst>
      <p:ext uri="{BB962C8B-B14F-4D97-AF65-F5344CB8AC3E}">
        <p14:creationId xmlns:p14="http://schemas.microsoft.com/office/powerpoint/2010/main" val="10044275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3/13/2025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3/13/2025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3/13/2025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3/13/2025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3/13/2025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3/13/2025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3/13/2025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3/13/2025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3/13/2025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3/13/2025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3/13/2025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3/13/2025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DF05ACD0-FF4A-4F8F-B5C5-6A4EBD0D1B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4C9AFA28-B5ED-4346-9AF7-68A157F16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2" name="Title 1"/>
          <p:cNvSpPr>
            <a:spLocks noGrp="1"/>
          </p:cNvSpPr>
          <p:nvPr>
            <p:ph type="ctrTitle"/>
          </p:nvPr>
        </p:nvSpPr>
        <p:spPr>
          <a:xfrm>
            <a:off x="244273" y="2160972"/>
            <a:ext cx="6423423" cy="862335"/>
          </a:xfrm>
        </p:spPr>
        <p:txBody>
          <a:bodyPr anchor="b">
            <a:noAutofit/>
          </a:bodyPr>
          <a:lstStyle/>
          <a:p>
            <a:r>
              <a:rPr lang="en-US" sz="3200" dirty="0">
                <a:solidFill>
                  <a:srgbClr val="595959"/>
                </a:solidFill>
              </a:rPr>
              <a:t>(Our Stories Are Our Law)</a:t>
            </a:r>
          </a:p>
        </p:txBody>
      </p:sp>
      <p:sp>
        <p:nvSpPr>
          <p:cNvPr id="3" name="Subtitle 2"/>
          <p:cNvSpPr>
            <a:spLocks noGrp="1"/>
          </p:cNvSpPr>
          <p:nvPr>
            <p:ph type="subTitle" idx="1"/>
          </p:nvPr>
        </p:nvSpPr>
        <p:spPr>
          <a:xfrm>
            <a:off x="1044832" y="3032450"/>
            <a:ext cx="4561369" cy="1416090"/>
          </a:xfrm>
        </p:spPr>
        <p:txBody>
          <a:bodyPr vert="horz" lIns="91440" tIns="45720" rIns="91440" bIns="45720" rtlCol="0" anchor="t">
            <a:normAutofit/>
          </a:bodyPr>
          <a:lstStyle/>
          <a:p>
            <a:r>
              <a:rPr lang="en-US" sz="1600" i="1" dirty="0">
                <a:solidFill>
                  <a:srgbClr val="595959"/>
                </a:solidFill>
                <a:ea typeface="Calibri"/>
                <a:cs typeface="Calibri"/>
              </a:rPr>
              <a:t>How </a:t>
            </a:r>
            <a:r>
              <a:rPr lang="en-US" sz="1600" i="1" dirty="0" err="1">
                <a:solidFill>
                  <a:srgbClr val="595959"/>
                </a:solidFill>
                <a:ea typeface="Calibri"/>
                <a:cs typeface="Calibri"/>
              </a:rPr>
              <a:t>Tr'ond</a:t>
            </a:r>
            <a:r>
              <a:rPr lang="en-US" sz="1600" i="1" dirty="0" err="1">
                <a:solidFill>
                  <a:srgbClr val="595959"/>
                </a:solidFill>
                <a:ea typeface="Calibri"/>
                <a:cs typeface="Times New Roman"/>
              </a:rPr>
              <a:t>ë</a:t>
            </a:r>
            <a:r>
              <a:rPr lang="en-US" sz="1600" i="1" dirty="0" err="1">
                <a:solidFill>
                  <a:srgbClr val="595959"/>
                </a:solidFill>
                <a:ea typeface="Calibri"/>
                <a:cs typeface="Calibri"/>
              </a:rPr>
              <a:t>k</a:t>
            </a:r>
            <a:r>
              <a:rPr lang="en-US" sz="1600" i="1" dirty="0">
                <a:solidFill>
                  <a:srgbClr val="595959"/>
                </a:solidFill>
                <a:ea typeface="Calibri"/>
                <a:cs typeface="Calibri"/>
              </a:rPr>
              <a:t> </a:t>
            </a:r>
            <a:r>
              <a:rPr lang="en-US" sz="1600" i="1" dirty="0" err="1">
                <a:solidFill>
                  <a:srgbClr val="595959"/>
                </a:solidFill>
                <a:ea typeface="Calibri"/>
                <a:cs typeface="Calibri"/>
              </a:rPr>
              <a:t>Hw</a:t>
            </a:r>
            <a:r>
              <a:rPr lang="en-US" sz="1600" i="1" dirty="0" err="1">
                <a:solidFill>
                  <a:srgbClr val="595959"/>
                </a:solidFill>
                <a:ea typeface="Calibri"/>
                <a:cs typeface="Times New Roman"/>
              </a:rPr>
              <a:t>ë</a:t>
            </a:r>
            <a:r>
              <a:rPr lang="en-US" sz="1600" i="1" dirty="0" err="1">
                <a:solidFill>
                  <a:srgbClr val="595959"/>
                </a:solidFill>
                <a:ea typeface="Calibri"/>
                <a:cs typeface="Calibri"/>
              </a:rPr>
              <a:t>ch'in</a:t>
            </a:r>
            <a:r>
              <a:rPr lang="en-US" sz="1600" i="1" dirty="0">
                <a:solidFill>
                  <a:srgbClr val="595959"/>
                </a:solidFill>
                <a:ea typeface="Calibri"/>
                <a:cs typeface="Calibri"/>
              </a:rPr>
              <a:t> are Revitalizing </a:t>
            </a:r>
            <a:r>
              <a:rPr lang="en-US" sz="1600" i="1" dirty="0" err="1">
                <a:solidFill>
                  <a:srgbClr val="595959"/>
                </a:solidFill>
                <a:ea typeface="Calibri"/>
                <a:cs typeface="Calibri"/>
              </a:rPr>
              <a:t>Dënezhu</a:t>
            </a:r>
            <a:r>
              <a:rPr lang="en-US" sz="1600" i="1" dirty="0">
                <a:solidFill>
                  <a:srgbClr val="595959"/>
                </a:solidFill>
                <a:ea typeface="Calibri"/>
                <a:cs typeface="Calibri"/>
              </a:rPr>
              <a:t> Values in Governance</a:t>
            </a:r>
          </a:p>
        </p:txBody>
      </p:sp>
      <p:pic>
        <p:nvPicPr>
          <p:cNvPr id="4" name="Picture 3" descr="A moose and fish in a wreath of flowers&#10;&#10;AI-generated content may be incorrect.">
            <a:extLst>
              <a:ext uri="{FF2B5EF4-FFF2-40B4-BE49-F238E27FC236}">
                <a16:creationId xmlns:a16="http://schemas.microsoft.com/office/drawing/2014/main" id="{2B50171B-A2A9-7929-5F85-5E8F35B03B23}"/>
              </a:ext>
            </a:extLst>
          </p:cNvPr>
          <p:cNvPicPr>
            <a:picLocks noChangeAspect="1"/>
          </p:cNvPicPr>
          <p:nvPr/>
        </p:nvPicPr>
        <p:blipFill>
          <a:blip r:embed="rId3"/>
          <a:stretch>
            <a:fillRect/>
          </a:stretch>
        </p:blipFill>
        <p:spPr>
          <a:xfrm>
            <a:off x="6848531" y="1380565"/>
            <a:ext cx="3943237" cy="4096870"/>
          </a:xfrm>
          <a:prstGeom prst="rect">
            <a:avLst/>
          </a:prstGeom>
        </p:spPr>
      </p:pic>
      <p:sp>
        <p:nvSpPr>
          <p:cNvPr id="5" name="TextBox 4">
            <a:extLst>
              <a:ext uri="{FF2B5EF4-FFF2-40B4-BE49-F238E27FC236}">
                <a16:creationId xmlns:a16="http://schemas.microsoft.com/office/drawing/2014/main" id="{B86CF954-4D81-AC7A-B7B9-696D58334777}"/>
              </a:ext>
            </a:extLst>
          </p:cNvPr>
          <p:cNvSpPr txBox="1"/>
          <p:nvPr/>
        </p:nvSpPr>
        <p:spPr>
          <a:xfrm>
            <a:off x="782052" y="5303921"/>
            <a:ext cx="6924173"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t>Rhea Lewthwaite, Director of Implementation</a:t>
            </a:r>
          </a:p>
          <a:p>
            <a:r>
              <a:rPr lang="en-US" sz="1400" dirty="0"/>
              <a:t>Eve Dewald, Policy Advisor </a:t>
            </a:r>
          </a:p>
          <a:p>
            <a:r>
              <a:rPr lang="en-US" sz="1400" dirty="0"/>
              <a:t>Katie Fraser, Senior Negotiator for </a:t>
            </a:r>
            <a:r>
              <a:rPr lang="en-US" sz="1400" dirty="0" err="1"/>
              <a:t>Nän</a:t>
            </a:r>
            <a:r>
              <a:rPr lang="en-US" sz="1400" dirty="0"/>
              <a:t> </a:t>
            </a:r>
            <a:r>
              <a:rPr lang="en-US" sz="1400" dirty="0" err="1"/>
              <a:t>Käk</a:t>
            </a:r>
            <a:r>
              <a:rPr lang="en-US" sz="1400" dirty="0"/>
              <a:t> (Land and Environment)</a:t>
            </a:r>
          </a:p>
        </p:txBody>
      </p:sp>
      <p:sp>
        <p:nvSpPr>
          <p:cNvPr id="9" name="TextBox 8">
            <a:extLst>
              <a:ext uri="{FF2B5EF4-FFF2-40B4-BE49-F238E27FC236}">
                <a16:creationId xmlns:a16="http://schemas.microsoft.com/office/drawing/2014/main" id="{23AD0266-75DF-4344-282E-1E0E914AAFEF}"/>
              </a:ext>
            </a:extLst>
          </p:cNvPr>
          <p:cNvSpPr txBox="1"/>
          <p:nvPr/>
        </p:nvSpPr>
        <p:spPr>
          <a:xfrm>
            <a:off x="930073" y="1794695"/>
            <a:ext cx="5918458" cy="830997"/>
          </a:xfrm>
          <a:prstGeom prst="rect">
            <a:avLst/>
          </a:prstGeom>
          <a:noFill/>
        </p:spPr>
        <p:txBody>
          <a:bodyPr wrap="square">
            <a:spAutoFit/>
          </a:bodyPr>
          <a:lstStyle/>
          <a:p>
            <a:r>
              <a:rPr lang="en-CA" sz="4800" b="1" dirty="0" err="1">
                <a:solidFill>
                  <a:schemeClr val="tx1">
                    <a:lumMod val="65000"/>
                    <a:lumOff val="35000"/>
                  </a:schemeClr>
                </a:solidFill>
              </a:rPr>
              <a:t>Nihondëk</a:t>
            </a:r>
            <a:r>
              <a:rPr lang="en-CA" sz="4800" b="1" dirty="0">
                <a:solidFill>
                  <a:schemeClr val="tx1">
                    <a:lumMod val="65000"/>
                    <a:lumOff val="35000"/>
                  </a:schemeClr>
                </a:solidFill>
              </a:rPr>
              <a:t>, </a:t>
            </a:r>
            <a:r>
              <a:rPr lang="en-CA" sz="4800" b="1" dirty="0" err="1">
                <a:solidFill>
                  <a:schemeClr val="tx1">
                    <a:lumMod val="65000"/>
                    <a:lumOff val="35000"/>
                  </a:schemeClr>
                </a:solidFill>
              </a:rPr>
              <a:t>nidä’ole</a:t>
            </a:r>
            <a:r>
              <a:rPr lang="en-CA" sz="4800" b="1" dirty="0">
                <a:solidFill>
                  <a:schemeClr val="tx1">
                    <a:lumMod val="65000"/>
                    <a:lumOff val="35000"/>
                  </a:schemeClr>
                </a:solidFill>
              </a:rPr>
              <a:t>̀’</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8" name="Rectangle 1047">
            <a:extLst>
              <a:ext uri="{FF2B5EF4-FFF2-40B4-BE49-F238E27FC236}">
                <a16:creationId xmlns:a16="http://schemas.microsoft.com/office/drawing/2014/main" id="{4D4677D2-D5AC-4CF9-9EED-2B89D0A1C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0" name="Rectangle 1049">
            <a:extLst>
              <a:ext uri="{FF2B5EF4-FFF2-40B4-BE49-F238E27FC236}">
                <a16:creationId xmlns:a16="http://schemas.microsoft.com/office/drawing/2014/main" id="{AF695F69-7001-421E-98A8-E74156934A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https://sustainableheritagecasestudies.ca/wp-content/uploads/2022/01/Vasseur_Image-2-1.jpg"/>
          <p:cNvPicPr>
            <a:picLocks noChangeAspect="1" noChangeArrowheads="1"/>
          </p:cNvPicPr>
          <p:nvPr/>
        </p:nvPicPr>
        <p:blipFill>
          <a:blip r:embed="rId3">
            <a:extLst>
              <a:ext uri="{28A0092B-C50C-407E-A947-70E740481C1C}">
                <a14:useLocalDpi xmlns:a14="http://schemas.microsoft.com/office/drawing/2010/main" val="0"/>
              </a:ext>
            </a:extLst>
          </a:blip>
          <a:srcRect t="1563" r="-1" b="-1"/>
          <a:stretch/>
        </p:blipFill>
        <p:spPr bwMode="auto">
          <a:xfrm>
            <a:off x="6096010" y="10"/>
            <a:ext cx="6095999" cy="6857990"/>
          </a:xfrm>
          <a:custGeom>
            <a:avLst/>
            <a:gdLst/>
            <a:ahLst/>
            <a:cxnLst/>
            <a:rect l="l" t="t" r="r" b="b"/>
            <a:pathLst>
              <a:path w="6095999" h="6858000">
                <a:moveTo>
                  <a:pt x="0" y="0"/>
                </a:moveTo>
                <a:lnTo>
                  <a:pt x="6095999" y="0"/>
                </a:lnTo>
                <a:lnTo>
                  <a:pt x="6095999" y="6858000"/>
                </a:lnTo>
                <a:lnTo>
                  <a:pt x="0" y="6858000"/>
                </a:lnTo>
                <a:lnTo>
                  <a:pt x="0" y="6857999"/>
                </a:lnTo>
                <a:lnTo>
                  <a:pt x="4220980" y="6857999"/>
                </a:lnTo>
                <a:lnTo>
                  <a:pt x="4213164" y="6851010"/>
                </a:lnTo>
                <a:cubicBezTo>
                  <a:pt x="4181666" y="6825777"/>
                  <a:pt x="4066661" y="6744343"/>
                  <a:pt x="4062999" y="6737842"/>
                </a:cubicBezTo>
                <a:cubicBezTo>
                  <a:pt x="4024279" y="6693220"/>
                  <a:pt x="4060463" y="6731339"/>
                  <a:pt x="3994350" y="6686435"/>
                </a:cubicBezTo>
                <a:cubicBezTo>
                  <a:pt x="3947033" y="6670674"/>
                  <a:pt x="3899856" y="6566625"/>
                  <a:pt x="3859426" y="6512643"/>
                </a:cubicBezTo>
                <a:cubicBezTo>
                  <a:pt x="3843619" y="6494605"/>
                  <a:pt x="3819111" y="6476220"/>
                  <a:pt x="3795266" y="6469055"/>
                </a:cubicBezTo>
                <a:cubicBezTo>
                  <a:pt x="3772240" y="6479507"/>
                  <a:pt x="3769424" y="6446115"/>
                  <a:pt x="3752228" y="6440526"/>
                </a:cubicBezTo>
                <a:cubicBezTo>
                  <a:pt x="3742060" y="6447641"/>
                  <a:pt x="3719048" y="6424775"/>
                  <a:pt x="3716355" y="6414007"/>
                </a:cubicBezTo>
                <a:cubicBezTo>
                  <a:pt x="3729286" y="6392352"/>
                  <a:pt x="3629924" y="6387100"/>
                  <a:pt x="3629916" y="6370687"/>
                </a:cubicBezTo>
                <a:cubicBezTo>
                  <a:pt x="3600280" y="6362353"/>
                  <a:pt x="3495200" y="6368444"/>
                  <a:pt x="3479034" y="6339494"/>
                </a:cubicBezTo>
                <a:cubicBezTo>
                  <a:pt x="3420435" y="6317314"/>
                  <a:pt x="3345614" y="6290932"/>
                  <a:pt x="3319627" y="6285893"/>
                </a:cubicBezTo>
                <a:cubicBezTo>
                  <a:pt x="3282294" y="6327705"/>
                  <a:pt x="3185936" y="6185255"/>
                  <a:pt x="3075494" y="6164273"/>
                </a:cubicBezTo>
                <a:cubicBezTo>
                  <a:pt x="3059427" y="6166243"/>
                  <a:pt x="3051440" y="6164859"/>
                  <a:pt x="3050019" y="6153683"/>
                </a:cubicBezTo>
                <a:cubicBezTo>
                  <a:pt x="3016030" y="6146243"/>
                  <a:pt x="2991340" y="6114870"/>
                  <a:pt x="2963636" y="6123708"/>
                </a:cubicBezTo>
                <a:cubicBezTo>
                  <a:pt x="2928425" y="6105855"/>
                  <a:pt x="2947049" y="6092097"/>
                  <a:pt x="2914912" y="6078439"/>
                </a:cubicBezTo>
                <a:lnTo>
                  <a:pt x="2770812" y="6041758"/>
                </a:lnTo>
                <a:cubicBezTo>
                  <a:pt x="2750466" y="6034724"/>
                  <a:pt x="2729222" y="6014032"/>
                  <a:pt x="2708585" y="6007728"/>
                </a:cubicBezTo>
                <a:lnTo>
                  <a:pt x="2687072" y="6003931"/>
                </a:lnTo>
                <a:lnTo>
                  <a:pt x="2674457" y="5991515"/>
                </a:lnTo>
                <a:cubicBezTo>
                  <a:pt x="2668773" y="5988707"/>
                  <a:pt x="2661696" y="5988167"/>
                  <a:pt x="2652298" y="5991525"/>
                </a:cubicBezTo>
                <a:cubicBezTo>
                  <a:pt x="2634345" y="5986939"/>
                  <a:pt x="2583809" y="5969299"/>
                  <a:pt x="2566743" y="5963996"/>
                </a:cubicBezTo>
                <a:lnTo>
                  <a:pt x="2549903" y="5959709"/>
                </a:lnTo>
                <a:lnTo>
                  <a:pt x="2542177" y="5951723"/>
                </a:lnTo>
                <a:cubicBezTo>
                  <a:pt x="2529898" y="5945994"/>
                  <a:pt x="2498812" y="5935402"/>
                  <a:pt x="2476225" y="5925338"/>
                </a:cubicBezTo>
                <a:cubicBezTo>
                  <a:pt x="2457810" y="5911056"/>
                  <a:pt x="2433846" y="5899348"/>
                  <a:pt x="2406656" y="5891344"/>
                </a:cubicBezTo>
                <a:cubicBezTo>
                  <a:pt x="2400991" y="5896275"/>
                  <a:pt x="2393612" y="5885783"/>
                  <a:pt x="2389160" y="5883030"/>
                </a:cubicBezTo>
                <a:cubicBezTo>
                  <a:pt x="2387458" y="5886701"/>
                  <a:pt x="2375233" y="5885881"/>
                  <a:pt x="2372540" y="5881920"/>
                </a:cubicBezTo>
                <a:cubicBezTo>
                  <a:pt x="2293168" y="5849488"/>
                  <a:pt x="2325743" y="5894734"/>
                  <a:pt x="2283811" y="5862541"/>
                </a:cubicBezTo>
                <a:cubicBezTo>
                  <a:pt x="2275730" y="5859531"/>
                  <a:pt x="2268484" y="5859925"/>
                  <a:pt x="2261759" y="5861764"/>
                </a:cubicBezTo>
                <a:lnTo>
                  <a:pt x="2219265" y="5849327"/>
                </a:lnTo>
                <a:cubicBezTo>
                  <a:pt x="2203078" y="5842651"/>
                  <a:pt x="2185672" y="5837119"/>
                  <a:pt x="2167456" y="5832891"/>
                </a:cubicBezTo>
                <a:cubicBezTo>
                  <a:pt x="2161387" y="5839963"/>
                  <a:pt x="2149583" y="5826532"/>
                  <a:pt x="2143288" y="5823218"/>
                </a:cubicBezTo>
                <a:cubicBezTo>
                  <a:pt x="2141966" y="5828274"/>
                  <a:pt x="2126227" y="5828196"/>
                  <a:pt x="2121889" y="5823116"/>
                </a:cubicBezTo>
                <a:cubicBezTo>
                  <a:pt x="2013448" y="5786297"/>
                  <a:pt x="2065303" y="5844161"/>
                  <a:pt x="2004548" y="5804552"/>
                </a:cubicBezTo>
                <a:cubicBezTo>
                  <a:pt x="1993575" y="5801194"/>
                  <a:pt x="1984449" y="5802325"/>
                  <a:pt x="1976317" y="5805346"/>
                </a:cubicBezTo>
                <a:lnTo>
                  <a:pt x="1960968" y="5813703"/>
                </a:lnTo>
                <a:lnTo>
                  <a:pt x="1951886" y="5808313"/>
                </a:lnTo>
                <a:cubicBezTo>
                  <a:pt x="1914205" y="5801767"/>
                  <a:pt x="1900427" y="5810657"/>
                  <a:pt x="1881129" y="5796205"/>
                </a:cubicBezTo>
                <a:cubicBezTo>
                  <a:pt x="1847467" y="5788576"/>
                  <a:pt x="1808824" y="5783942"/>
                  <a:pt x="1778393" y="5776687"/>
                </a:cubicBezTo>
                <a:cubicBezTo>
                  <a:pt x="1764338" y="5756704"/>
                  <a:pt x="1721542" y="5761928"/>
                  <a:pt x="1698544" y="5752677"/>
                </a:cubicBezTo>
                <a:cubicBezTo>
                  <a:pt x="1688689" y="5744367"/>
                  <a:pt x="1680710" y="5741898"/>
                  <a:pt x="1667763" y="5746936"/>
                </a:cubicBezTo>
                <a:cubicBezTo>
                  <a:pt x="1622782" y="5706970"/>
                  <a:pt x="1636232" y="5740258"/>
                  <a:pt x="1589890" y="5720079"/>
                </a:cubicBezTo>
                <a:cubicBezTo>
                  <a:pt x="1550522" y="5700408"/>
                  <a:pt x="1504390" y="5684235"/>
                  <a:pt x="1470745" y="5647268"/>
                </a:cubicBezTo>
                <a:cubicBezTo>
                  <a:pt x="1465307" y="5637473"/>
                  <a:pt x="1447590" y="5631171"/>
                  <a:pt x="1431171" y="5633192"/>
                </a:cubicBezTo>
                <a:cubicBezTo>
                  <a:pt x="1428344" y="5633540"/>
                  <a:pt x="1425665" y="5634127"/>
                  <a:pt x="1423215" y="5634934"/>
                </a:cubicBezTo>
                <a:cubicBezTo>
                  <a:pt x="1404063" y="5609561"/>
                  <a:pt x="1384477" y="5616951"/>
                  <a:pt x="1377158" y="5600720"/>
                </a:cubicBezTo>
                <a:cubicBezTo>
                  <a:pt x="1337416" y="5587406"/>
                  <a:pt x="1299119" y="5594952"/>
                  <a:pt x="1292001" y="5580595"/>
                </a:cubicBezTo>
                <a:cubicBezTo>
                  <a:pt x="1270404" y="5577445"/>
                  <a:pt x="1236263" y="5586393"/>
                  <a:pt x="1224877" y="5570207"/>
                </a:cubicBezTo>
                <a:cubicBezTo>
                  <a:pt x="1218892" y="5580643"/>
                  <a:pt x="1203320" y="5557444"/>
                  <a:pt x="1188481" y="5562311"/>
                </a:cubicBezTo>
                <a:cubicBezTo>
                  <a:pt x="1177571" y="5566931"/>
                  <a:pt x="1170302" y="5560971"/>
                  <a:pt x="1160620" y="5558862"/>
                </a:cubicBezTo>
                <a:cubicBezTo>
                  <a:pt x="1146504" y="5561577"/>
                  <a:pt x="1106544" y="5545833"/>
                  <a:pt x="1097113" y="5537725"/>
                </a:cubicBezTo>
                <a:cubicBezTo>
                  <a:pt x="1076260" y="5511528"/>
                  <a:pt x="1012618" y="5517876"/>
                  <a:pt x="994944" y="5497522"/>
                </a:cubicBezTo>
                <a:cubicBezTo>
                  <a:pt x="987638" y="5493756"/>
                  <a:pt x="980141" y="5491480"/>
                  <a:pt x="972567" y="5490138"/>
                </a:cubicBezTo>
                <a:lnTo>
                  <a:pt x="927036" y="5488921"/>
                </a:lnTo>
                <a:lnTo>
                  <a:pt x="905198" y="5488488"/>
                </a:lnTo>
                <a:cubicBezTo>
                  <a:pt x="920127" y="5466532"/>
                  <a:pt x="847550" y="5479119"/>
                  <a:pt x="871473" y="5463326"/>
                </a:cubicBezTo>
                <a:cubicBezTo>
                  <a:pt x="835241" y="5455796"/>
                  <a:pt x="824844" y="5441869"/>
                  <a:pt x="787335" y="5431076"/>
                </a:cubicBezTo>
                <a:lnTo>
                  <a:pt x="646418" y="5398569"/>
                </a:lnTo>
                <a:cubicBezTo>
                  <a:pt x="594533" y="5378172"/>
                  <a:pt x="569175" y="5376706"/>
                  <a:pt x="522316" y="5365133"/>
                </a:cubicBezTo>
                <a:cubicBezTo>
                  <a:pt x="485699" y="5316148"/>
                  <a:pt x="451396" y="5327743"/>
                  <a:pt x="425051" y="5295085"/>
                </a:cubicBezTo>
                <a:cubicBezTo>
                  <a:pt x="373115" y="5280721"/>
                  <a:pt x="376598" y="5265782"/>
                  <a:pt x="318461" y="5265657"/>
                </a:cubicBezTo>
                <a:lnTo>
                  <a:pt x="266536" y="5232252"/>
                </a:lnTo>
                <a:cubicBezTo>
                  <a:pt x="254867" y="5225616"/>
                  <a:pt x="251642" y="5227516"/>
                  <a:pt x="248444" y="5225838"/>
                </a:cubicBezTo>
                <a:lnTo>
                  <a:pt x="247345" y="5222181"/>
                </a:lnTo>
                <a:lnTo>
                  <a:pt x="237345" y="5217023"/>
                </a:lnTo>
                <a:lnTo>
                  <a:pt x="219603" y="5204977"/>
                </a:lnTo>
                <a:lnTo>
                  <a:pt x="214443" y="5204489"/>
                </a:lnTo>
                <a:lnTo>
                  <a:pt x="184816" y="5189073"/>
                </a:lnTo>
                <a:lnTo>
                  <a:pt x="183534" y="5189699"/>
                </a:lnTo>
                <a:cubicBezTo>
                  <a:pt x="179981" y="5190754"/>
                  <a:pt x="176085" y="5190869"/>
                  <a:pt x="171363" y="5189023"/>
                </a:cubicBezTo>
                <a:cubicBezTo>
                  <a:pt x="165797" y="5204157"/>
                  <a:pt x="163531" y="5192594"/>
                  <a:pt x="150096" y="5185813"/>
                </a:cubicBezTo>
                <a:lnTo>
                  <a:pt x="59253" y="5172817"/>
                </a:lnTo>
                <a:lnTo>
                  <a:pt x="52526" y="5170052"/>
                </a:lnTo>
                <a:lnTo>
                  <a:pt x="52188" y="5170183"/>
                </a:lnTo>
                <a:cubicBezTo>
                  <a:pt x="50293" y="5169980"/>
                  <a:pt x="47917" y="5169219"/>
                  <a:pt x="44687" y="5167637"/>
                </a:cubicBezTo>
                <a:lnTo>
                  <a:pt x="40261" y="5165012"/>
                </a:lnTo>
                <a:lnTo>
                  <a:pt x="27209" y="5159648"/>
                </a:lnTo>
                <a:lnTo>
                  <a:pt x="21368" y="5159036"/>
                </a:lnTo>
                <a:lnTo>
                  <a:pt x="0" y="5158850"/>
                </a:lnTo>
                <a:close/>
              </a:path>
            </a:pathLst>
          </a:custGeom>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EEE26F54-C8CC-AD8F-4DB4-CF84A5EE9250}"/>
              </a:ext>
            </a:extLst>
          </p:cNvPr>
          <p:cNvSpPr txBox="1">
            <a:spLocks/>
          </p:cNvSpPr>
          <p:nvPr/>
        </p:nvSpPr>
        <p:spPr>
          <a:xfrm>
            <a:off x="382104" y="5801932"/>
            <a:ext cx="6931319" cy="75221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i="1" kern="1200" dirty="0">
                <a:latin typeface="+mj-lt"/>
                <a:ea typeface="+mj-ea"/>
                <a:cs typeface="+mj-cs"/>
              </a:rPr>
              <a:t>Who We Are</a:t>
            </a:r>
            <a:r>
              <a:rPr lang="en-US" i="1" dirty="0"/>
              <a:t> as </a:t>
            </a:r>
            <a:endParaRPr lang="en-US" i="1" dirty="0">
              <a:latin typeface="Aptos Display" panose="020F0302020204030204"/>
              <a:ea typeface="Calibri"/>
              <a:cs typeface="Calibri"/>
            </a:endParaRPr>
          </a:p>
          <a:p>
            <a:pPr>
              <a:spcAft>
                <a:spcPts val="600"/>
              </a:spcAft>
            </a:pPr>
            <a:r>
              <a:rPr lang="en-US" i="1" dirty="0">
                <a:latin typeface="Calibri"/>
                <a:ea typeface="Calibri"/>
                <a:cs typeface="Calibri"/>
              </a:rPr>
              <a:t>Tr'ondëk Hwëch'in</a:t>
            </a:r>
            <a:endParaRPr lang="en-US" i="1" kern="1200" dirty="0">
              <a:latin typeface="+mj-lt"/>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rcRect t="26462" r="2" b="17514"/>
          <a:stretch/>
        </p:blipFill>
        <p:spPr>
          <a:xfrm>
            <a:off x="-5388" y="10"/>
            <a:ext cx="6169518" cy="5158840"/>
          </a:xfrm>
          <a:custGeom>
            <a:avLst/>
            <a:gdLst/>
            <a:ahLst/>
            <a:cxnLst/>
            <a:rect l="l" t="t" r="r" b="b"/>
            <a:pathLst>
              <a:path w="6096000" h="5158850">
                <a:moveTo>
                  <a:pt x="0" y="0"/>
                </a:moveTo>
                <a:lnTo>
                  <a:pt x="6096000" y="0"/>
                </a:lnTo>
                <a:lnTo>
                  <a:pt x="6096000" y="5158850"/>
                </a:lnTo>
                <a:lnTo>
                  <a:pt x="5957305" y="5157644"/>
                </a:lnTo>
                <a:cubicBezTo>
                  <a:pt x="5920540" y="5151975"/>
                  <a:pt x="5887096" y="5153588"/>
                  <a:pt x="5857259" y="5143603"/>
                </a:cubicBezTo>
                <a:cubicBezTo>
                  <a:pt x="5843335" y="5146861"/>
                  <a:pt x="5830921" y="5147051"/>
                  <a:pt x="5821375" y="5137142"/>
                </a:cubicBezTo>
                <a:cubicBezTo>
                  <a:pt x="5786501" y="5134144"/>
                  <a:pt x="5775399" y="5144200"/>
                  <a:pt x="5755916" y="5131695"/>
                </a:cubicBezTo>
                <a:cubicBezTo>
                  <a:pt x="5732132" y="5146996"/>
                  <a:pt x="5732735" y="5139753"/>
                  <a:pt x="5725007" y="5132964"/>
                </a:cubicBezTo>
                <a:lnTo>
                  <a:pt x="5723810" y="5132374"/>
                </a:lnTo>
                <a:lnTo>
                  <a:pt x="5720531" y="5134578"/>
                </a:lnTo>
                <a:lnTo>
                  <a:pt x="5714795" y="5134902"/>
                </a:lnTo>
                <a:lnTo>
                  <a:pt x="5700142" y="5131655"/>
                </a:lnTo>
                <a:lnTo>
                  <a:pt x="5694799" y="5129754"/>
                </a:lnTo>
                <a:cubicBezTo>
                  <a:pt x="5691058" y="5128696"/>
                  <a:pt x="5688491" y="5128320"/>
                  <a:pt x="5686627" y="5128420"/>
                </a:cubicBezTo>
                <a:lnTo>
                  <a:pt x="5686371" y="5128603"/>
                </a:lnTo>
                <a:lnTo>
                  <a:pt x="5678819" y="5126929"/>
                </a:lnTo>
                <a:cubicBezTo>
                  <a:pt x="5666199" y="5123608"/>
                  <a:pt x="5654035" y="5119908"/>
                  <a:pt x="5642547" y="5116000"/>
                </a:cubicBezTo>
                <a:cubicBezTo>
                  <a:pt x="5629445" y="5126457"/>
                  <a:pt x="5588783" y="5104807"/>
                  <a:pt x="5587979" y="5128480"/>
                </a:cubicBezTo>
                <a:cubicBezTo>
                  <a:pt x="5572317" y="5123886"/>
                  <a:pt x="5564904" y="5112774"/>
                  <a:pt x="5566635" y="5128675"/>
                </a:cubicBezTo>
                <a:cubicBezTo>
                  <a:pt x="5561375" y="5127594"/>
                  <a:pt x="5557787" y="5128327"/>
                  <a:pt x="5554953" y="5129937"/>
                </a:cubicBezTo>
                <a:lnTo>
                  <a:pt x="5554039" y="5130763"/>
                </a:lnTo>
                <a:lnTo>
                  <a:pt x="5514254" y="5120517"/>
                </a:lnTo>
                <a:lnTo>
                  <a:pt x="5492156" y="5111382"/>
                </a:lnTo>
                <a:lnTo>
                  <a:pt x="5480446" y="5107855"/>
                </a:lnTo>
                <a:lnTo>
                  <a:pt x="5477744" y="5104402"/>
                </a:lnTo>
                <a:cubicBezTo>
                  <a:pt x="5474490" y="5102038"/>
                  <a:pt x="5469391" y="5100405"/>
                  <a:pt x="5460150" y="5100442"/>
                </a:cubicBezTo>
                <a:lnTo>
                  <a:pt x="5457901" y="5100914"/>
                </a:lnTo>
                <a:lnTo>
                  <a:pt x="5444243" y="5094201"/>
                </a:lnTo>
                <a:cubicBezTo>
                  <a:pt x="5439994" y="5091441"/>
                  <a:pt x="5436419" y="5088231"/>
                  <a:pt x="5433825" y="5084410"/>
                </a:cubicBezTo>
                <a:cubicBezTo>
                  <a:pt x="5379443" y="5093528"/>
                  <a:pt x="5336110" y="5069767"/>
                  <a:pt x="5280996" y="5063773"/>
                </a:cubicBezTo>
                <a:cubicBezTo>
                  <a:pt x="5250806" y="5055129"/>
                  <a:pt x="5168599" y="5059471"/>
                  <a:pt x="5161582" y="5030966"/>
                </a:cubicBezTo>
                <a:cubicBezTo>
                  <a:pt x="5121870" y="5022662"/>
                  <a:pt x="5095637" y="5020496"/>
                  <a:pt x="5042717" y="5013952"/>
                </a:cubicBezTo>
                <a:cubicBezTo>
                  <a:pt x="4991136" y="4983679"/>
                  <a:pt x="4902283" y="4990567"/>
                  <a:pt x="4840514" y="4970468"/>
                </a:cubicBezTo>
                <a:cubicBezTo>
                  <a:pt x="4799904" y="4987615"/>
                  <a:pt x="4824087" y="4969531"/>
                  <a:pt x="4786778" y="4967817"/>
                </a:cubicBezTo>
                <a:cubicBezTo>
                  <a:pt x="4801901" y="4948343"/>
                  <a:pt x="4739845" y="4972374"/>
                  <a:pt x="4743741" y="4948216"/>
                </a:cubicBezTo>
                <a:cubicBezTo>
                  <a:pt x="4736829" y="4948670"/>
                  <a:pt x="4730010" y="4949869"/>
                  <a:pt x="4723136" y="4951257"/>
                </a:cubicBezTo>
                <a:lnTo>
                  <a:pt x="4719535" y="4951970"/>
                </a:lnTo>
                <a:lnTo>
                  <a:pt x="4706143" y="4950704"/>
                </a:lnTo>
                <a:lnTo>
                  <a:pt x="4701098" y="4955500"/>
                </a:lnTo>
                <a:lnTo>
                  <a:pt x="4680034" y="4957289"/>
                </a:lnTo>
                <a:cubicBezTo>
                  <a:pt x="4672339" y="4957161"/>
                  <a:pt x="4664292" y="4956094"/>
                  <a:pt x="4655741" y="4953520"/>
                </a:cubicBezTo>
                <a:cubicBezTo>
                  <a:pt x="4636359" y="4940479"/>
                  <a:pt x="4599701" y="4946454"/>
                  <a:pt x="4569298" y="4940691"/>
                </a:cubicBezTo>
                <a:lnTo>
                  <a:pt x="4555978" y="4935439"/>
                </a:lnTo>
                <a:lnTo>
                  <a:pt x="4508950" y="4932725"/>
                </a:lnTo>
                <a:cubicBezTo>
                  <a:pt x="4495669" y="4931511"/>
                  <a:pt x="4482007" y="4929765"/>
                  <a:pt x="4467838" y="4927057"/>
                </a:cubicBezTo>
                <a:lnTo>
                  <a:pt x="4441949" y="4920349"/>
                </a:lnTo>
                <a:lnTo>
                  <a:pt x="4394719" y="4912853"/>
                </a:lnTo>
                <a:lnTo>
                  <a:pt x="4356810" y="4916186"/>
                </a:lnTo>
                <a:lnTo>
                  <a:pt x="4222145" y="4920166"/>
                </a:lnTo>
                <a:cubicBezTo>
                  <a:pt x="4202488" y="4924963"/>
                  <a:pt x="4184742" y="4944595"/>
                  <a:pt x="4160481" y="4934555"/>
                </a:cubicBezTo>
                <a:cubicBezTo>
                  <a:pt x="4165854" y="4945670"/>
                  <a:pt x="4131661" y="4931019"/>
                  <a:pt x="4124879" y="4940397"/>
                </a:cubicBezTo>
                <a:cubicBezTo>
                  <a:pt x="4120895" y="4948198"/>
                  <a:pt x="4109593" y="4945570"/>
                  <a:pt x="4100114" y="4947117"/>
                </a:cubicBezTo>
                <a:cubicBezTo>
                  <a:pt x="4091835" y="4954382"/>
                  <a:pt x="4045978" y="4954676"/>
                  <a:pt x="4030957" y="4950944"/>
                </a:cubicBezTo>
                <a:cubicBezTo>
                  <a:pt x="3989825" y="4935537"/>
                  <a:pt x="3946860" y="4963196"/>
                  <a:pt x="3913764" y="4951738"/>
                </a:cubicBezTo>
                <a:cubicBezTo>
                  <a:pt x="3904534" y="4951024"/>
                  <a:pt x="3896577" y="4951663"/>
                  <a:pt x="3889457" y="4953140"/>
                </a:cubicBezTo>
                <a:lnTo>
                  <a:pt x="3871115" y="4959252"/>
                </a:lnTo>
                <a:lnTo>
                  <a:pt x="3869086" y="4964946"/>
                </a:lnTo>
                <a:lnTo>
                  <a:pt x="3856124" y="4966504"/>
                </a:lnTo>
                <a:lnTo>
                  <a:pt x="3835967" y="4975175"/>
                </a:lnTo>
                <a:cubicBezTo>
                  <a:pt x="3826465" y="4950975"/>
                  <a:pt x="3782586" y="4987146"/>
                  <a:pt x="3785910" y="4965148"/>
                </a:cubicBezTo>
                <a:cubicBezTo>
                  <a:pt x="3750785" y="4971249"/>
                  <a:pt x="3699033" y="4952693"/>
                  <a:pt x="3671085" y="4977741"/>
                </a:cubicBezTo>
                <a:cubicBezTo>
                  <a:pt x="3621255" y="4982620"/>
                  <a:pt x="3562637" y="4994206"/>
                  <a:pt x="3486928" y="4994420"/>
                </a:cubicBezTo>
                <a:cubicBezTo>
                  <a:pt x="3446030" y="4994640"/>
                  <a:pt x="3343460" y="4976299"/>
                  <a:pt x="3280956" y="4975036"/>
                </a:cubicBezTo>
                <a:cubicBezTo>
                  <a:pt x="3227193" y="4980695"/>
                  <a:pt x="3256481" y="4973778"/>
                  <a:pt x="3211563" y="4993919"/>
                </a:cubicBezTo>
                <a:cubicBezTo>
                  <a:pt x="3207119" y="4990757"/>
                  <a:pt x="3170070" y="4988394"/>
                  <a:pt x="3164681" y="4986606"/>
                </a:cubicBezTo>
                <a:lnTo>
                  <a:pt x="3127171" y="4979411"/>
                </a:lnTo>
                <a:lnTo>
                  <a:pt x="3096889" y="4976795"/>
                </a:lnTo>
                <a:cubicBezTo>
                  <a:pt x="3088441" y="4978753"/>
                  <a:pt x="3082883" y="4978233"/>
                  <a:pt x="3078620" y="4976620"/>
                </a:cubicBezTo>
                <a:lnTo>
                  <a:pt x="3074275" y="4973840"/>
                </a:lnTo>
                <a:lnTo>
                  <a:pt x="3036436" y="4968613"/>
                </a:lnTo>
                <a:lnTo>
                  <a:pt x="3031995" y="4969990"/>
                </a:lnTo>
                <a:lnTo>
                  <a:pt x="2994028" y="4967956"/>
                </a:lnTo>
                <a:cubicBezTo>
                  <a:pt x="2992299" y="4970105"/>
                  <a:pt x="2989407" y="4971561"/>
                  <a:pt x="2984001" y="4971609"/>
                </a:cubicBezTo>
                <a:cubicBezTo>
                  <a:pt x="2994191" y="4986644"/>
                  <a:pt x="2981386" y="4977427"/>
                  <a:pt x="2964542" y="4976237"/>
                </a:cubicBezTo>
                <a:cubicBezTo>
                  <a:pt x="2976613" y="4999323"/>
                  <a:pt x="2927627" y="4986817"/>
                  <a:pt x="2921274" y="4999668"/>
                </a:cubicBezTo>
                <a:cubicBezTo>
                  <a:pt x="2908629" y="4998274"/>
                  <a:pt x="2895476" y="4997220"/>
                  <a:pt x="2882111" y="4996632"/>
                </a:cubicBezTo>
                <a:lnTo>
                  <a:pt x="2874282" y="4996582"/>
                </a:lnTo>
                <a:cubicBezTo>
                  <a:pt x="2874237" y="4996658"/>
                  <a:pt x="2874193" y="4996735"/>
                  <a:pt x="2874147" y="4996812"/>
                </a:cubicBezTo>
                <a:cubicBezTo>
                  <a:pt x="2872492" y="4997296"/>
                  <a:pt x="2869935" y="4997466"/>
                  <a:pt x="2865932" y="4997221"/>
                </a:cubicBezTo>
                <a:lnTo>
                  <a:pt x="2860008" y="4996489"/>
                </a:lnTo>
                <a:lnTo>
                  <a:pt x="2844819" y="4996392"/>
                </a:lnTo>
                <a:lnTo>
                  <a:pt x="2839735" y="4997900"/>
                </a:lnTo>
                <a:lnTo>
                  <a:pt x="2837922" y="5000718"/>
                </a:lnTo>
                <a:lnTo>
                  <a:pt x="2836507" y="5000394"/>
                </a:lnTo>
                <a:cubicBezTo>
                  <a:pt x="2825749" y="4995427"/>
                  <a:pt x="2822382" y="4988291"/>
                  <a:pt x="2808859" y="5008050"/>
                </a:cubicBezTo>
                <a:cubicBezTo>
                  <a:pt x="2784233" y="4999995"/>
                  <a:pt x="2779499" y="5012041"/>
                  <a:pt x="2745907" y="5016391"/>
                </a:cubicBezTo>
                <a:cubicBezTo>
                  <a:pt x="2731796" y="5008784"/>
                  <a:pt x="2720518" y="5011549"/>
                  <a:pt x="2709519" y="5017601"/>
                </a:cubicBezTo>
                <a:cubicBezTo>
                  <a:pt x="2676766" y="5014138"/>
                  <a:pt x="2646981" y="5022656"/>
                  <a:pt x="2610212" y="5024813"/>
                </a:cubicBezTo>
                <a:cubicBezTo>
                  <a:pt x="2570359" y="5014992"/>
                  <a:pt x="2550109" y="5032793"/>
                  <a:pt x="2510814" y="5035020"/>
                </a:cubicBezTo>
                <a:cubicBezTo>
                  <a:pt x="2476639" y="5017991"/>
                  <a:pt x="2482834" y="5049980"/>
                  <a:pt x="2462736" y="5056754"/>
                </a:cubicBezTo>
                <a:lnTo>
                  <a:pt x="2457050" y="5057379"/>
                </a:lnTo>
                <a:lnTo>
                  <a:pt x="2442184" y="5054901"/>
                </a:lnTo>
                <a:lnTo>
                  <a:pt x="2436703" y="5053277"/>
                </a:lnTo>
                <a:cubicBezTo>
                  <a:pt x="2432888" y="5052418"/>
                  <a:pt x="2430299" y="5052175"/>
                  <a:pt x="2428451" y="5052373"/>
                </a:cubicBezTo>
                <a:lnTo>
                  <a:pt x="2420551" y="5051292"/>
                </a:lnTo>
                <a:cubicBezTo>
                  <a:pt x="2407700" y="5048633"/>
                  <a:pt x="2395274" y="5045570"/>
                  <a:pt x="2383501" y="5042264"/>
                </a:cubicBezTo>
                <a:cubicBezTo>
                  <a:pt x="2362992" y="5043848"/>
                  <a:pt x="2317884" y="5059023"/>
                  <a:pt x="2297493" y="5060796"/>
                </a:cubicBezTo>
                <a:lnTo>
                  <a:pt x="2261156" y="5052905"/>
                </a:lnTo>
                <a:lnTo>
                  <a:pt x="2200581" y="5036274"/>
                </a:lnTo>
                <a:lnTo>
                  <a:pt x="2198380" y="5036861"/>
                </a:lnTo>
                <a:lnTo>
                  <a:pt x="2116066" y="5030866"/>
                </a:lnTo>
                <a:cubicBezTo>
                  <a:pt x="2111600" y="5028328"/>
                  <a:pt x="2059664" y="5017338"/>
                  <a:pt x="2056754" y="5013653"/>
                </a:cubicBezTo>
                <a:cubicBezTo>
                  <a:pt x="2003393" y="5025622"/>
                  <a:pt x="1998298" y="5020073"/>
                  <a:pt x="1942916" y="5016969"/>
                </a:cubicBezTo>
                <a:cubicBezTo>
                  <a:pt x="1882138" y="5005950"/>
                  <a:pt x="1836966" y="4987831"/>
                  <a:pt x="1796717" y="4981610"/>
                </a:cubicBezTo>
                <a:cubicBezTo>
                  <a:pt x="1724075" y="4970499"/>
                  <a:pt x="1636218" y="4947449"/>
                  <a:pt x="1583222" y="4942334"/>
                </a:cubicBezTo>
                <a:cubicBezTo>
                  <a:pt x="1544265" y="4961611"/>
                  <a:pt x="1556109" y="4938719"/>
                  <a:pt x="1518821" y="4938963"/>
                </a:cubicBezTo>
                <a:cubicBezTo>
                  <a:pt x="1497291" y="4936197"/>
                  <a:pt x="1483221" y="4927794"/>
                  <a:pt x="1471837" y="4925740"/>
                </a:cubicBezTo>
                <a:lnTo>
                  <a:pt x="1450515" y="4926642"/>
                </a:lnTo>
                <a:lnTo>
                  <a:pt x="1437078" y="4926078"/>
                </a:lnTo>
                <a:lnTo>
                  <a:pt x="1432462" y="4931139"/>
                </a:lnTo>
                <a:lnTo>
                  <a:pt x="1411645" y="4934032"/>
                </a:lnTo>
                <a:cubicBezTo>
                  <a:pt x="1384856" y="4931153"/>
                  <a:pt x="1306656" y="4918434"/>
                  <a:pt x="1271729" y="4913863"/>
                </a:cubicBezTo>
                <a:cubicBezTo>
                  <a:pt x="1258697" y="4907976"/>
                  <a:pt x="1213546" y="4901042"/>
                  <a:pt x="1202076" y="4906608"/>
                </a:cubicBezTo>
                <a:cubicBezTo>
                  <a:pt x="1192059" y="4906580"/>
                  <a:pt x="1182171" y="4902320"/>
                  <a:pt x="1174670" y="4909064"/>
                </a:cubicBezTo>
                <a:cubicBezTo>
                  <a:pt x="1163701" y="4916862"/>
                  <a:pt x="1136874" y="4897641"/>
                  <a:pt x="1137035" y="4908989"/>
                </a:cubicBezTo>
                <a:cubicBezTo>
                  <a:pt x="1117838" y="4895687"/>
                  <a:pt x="1091386" y="4911450"/>
                  <a:pt x="1069882" y="4912892"/>
                </a:cubicBezTo>
                <a:cubicBezTo>
                  <a:pt x="1055589" y="4900472"/>
                  <a:pt x="1024570" y="4915744"/>
                  <a:pt x="980935" y="4911119"/>
                </a:cubicBezTo>
                <a:cubicBezTo>
                  <a:pt x="947614" y="4906556"/>
                  <a:pt x="913224" y="4897403"/>
                  <a:pt x="869960" y="4885518"/>
                </a:cubicBezTo>
                <a:cubicBezTo>
                  <a:pt x="819114" y="4856727"/>
                  <a:pt x="768074" y="4850663"/>
                  <a:pt x="721345" y="4839806"/>
                </a:cubicBezTo>
                <a:cubicBezTo>
                  <a:pt x="667944" y="4829906"/>
                  <a:pt x="698286" y="4859338"/>
                  <a:pt x="635428" y="4830000"/>
                </a:cubicBezTo>
                <a:cubicBezTo>
                  <a:pt x="626286" y="4837571"/>
                  <a:pt x="617638" y="4836842"/>
                  <a:pt x="604106" y="4830842"/>
                </a:cubicBezTo>
                <a:cubicBezTo>
                  <a:pt x="583276" y="4833091"/>
                  <a:pt x="539859" y="4845979"/>
                  <a:pt x="510451" y="4843485"/>
                </a:cubicBezTo>
                <a:cubicBezTo>
                  <a:pt x="489781" y="4840800"/>
                  <a:pt x="443867" y="4818678"/>
                  <a:pt x="427656" y="4815877"/>
                </a:cubicBezTo>
                <a:cubicBezTo>
                  <a:pt x="424088" y="4817297"/>
                  <a:pt x="419580" y="4820561"/>
                  <a:pt x="413184" y="4826676"/>
                </a:cubicBezTo>
                <a:cubicBezTo>
                  <a:pt x="387673" y="4816699"/>
                  <a:pt x="379855" y="4828170"/>
                  <a:pt x="341772" y="4829671"/>
                </a:cubicBezTo>
                <a:cubicBezTo>
                  <a:pt x="327795" y="4821005"/>
                  <a:pt x="314729" y="4822794"/>
                  <a:pt x="301266" y="4827842"/>
                </a:cubicBezTo>
                <a:cubicBezTo>
                  <a:pt x="265781" y="4821714"/>
                  <a:pt x="231017" y="4827635"/>
                  <a:pt x="189886" y="4826710"/>
                </a:cubicBezTo>
                <a:cubicBezTo>
                  <a:pt x="147910" y="4813727"/>
                  <a:pt x="121702" y="4829584"/>
                  <a:pt x="77762" y="4828518"/>
                </a:cubicBezTo>
                <a:cubicBezTo>
                  <a:pt x="38733" y="4806108"/>
                  <a:pt x="44308" y="4851138"/>
                  <a:pt x="8164" y="4846203"/>
                </a:cubicBezTo>
                <a:lnTo>
                  <a:pt x="0" y="4843648"/>
                </a:lnTo>
                <a:lnTo>
                  <a:pt x="0" y="4080681"/>
                </a:lnTo>
                <a:close/>
              </a:path>
            </a:pathLst>
          </a:custGeom>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37930229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F53CAB-B171-B048-FE62-B9378868DA9D}"/>
              </a:ext>
            </a:extLst>
          </p:cNvPr>
          <p:cNvSpPr>
            <a:spLocks noGrp="1"/>
          </p:cNvSpPr>
          <p:nvPr>
            <p:ph type="title"/>
          </p:nvPr>
        </p:nvSpPr>
        <p:spPr>
          <a:xfrm>
            <a:off x="6513788" y="365125"/>
            <a:ext cx="3269357" cy="1807305"/>
          </a:xfrm>
        </p:spPr>
        <p:txBody>
          <a:bodyPr vert="horz" lIns="91440" tIns="45720" rIns="91440" bIns="45720" rtlCol="0" anchor="ctr">
            <a:normAutofit/>
          </a:bodyPr>
          <a:lstStyle/>
          <a:p>
            <a:r>
              <a:rPr lang="en-US" sz="4400"/>
              <a:t>Tsà’ wëzhè Beaver Man</a:t>
            </a:r>
          </a:p>
        </p:txBody>
      </p:sp>
      <p:pic>
        <p:nvPicPr>
          <p:cNvPr id="5" name="Picture Placeholder 4" descr="A painting of a bear holding a paddle&#10;&#10;AI-generated content may be incorrect.">
            <a:extLst>
              <a:ext uri="{FF2B5EF4-FFF2-40B4-BE49-F238E27FC236}">
                <a16:creationId xmlns:a16="http://schemas.microsoft.com/office/drawing/2014/main" id="{C6EDDBE9-4194-163C-36D5-4104FF4C0914}"/>
              </a:ext>
            </a:extLst>
          </p:cNvPr>
          <p:cNvPicPr>
            <a:picLocks noGrp="1" noChangeAspect="1"/>
          </p:cNvPicPr>
          <p:nvPr>
            <p:ph type="pic" idx="1"/>
          </p:nvPr>
        </p:nvPicPr>
        <p:blipFill>
          <a:blip r:embed="rId3"/>
          <a:srcRect t="8094" r="2" b="8096"/>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19FCAF7E-B1EB-EBEA-2AC5-2C7F14AFA13D}"/>
              </a:ext>
            </a:extLst>
          </p:cNvPr>
          <p:cNvSpPr>
            <a:spLocks noGrp="1"/>
          </p:cNvSpPr>
          <p:nvPr>
            <p:ph type="body" sz="half" idx="2"/>
          </p:nvPr>
        </p:nvSpPr>
        <p:spPr>
          <a:xfrm>
            <a:off x="6513788" y="2333297"/>
            <a:ext cx="4840010" cy="3843666"/>
          </a:xfrm>
        </p:spPr>
        <p:txBody>
          <a:bodyPr vert="horz" lIns="91440" tIns="45720" rIns="91440" bIns="45720" rtlCol="0" anchor="t">
            <a:normAutofit/>
          </a:bodyPr>
          <a:lstStyle/>
          <a:p>
            <a:r>
              <a:rPr lang="en-US" sz="1900"/>
              <a:t>The </a:t>
            </a:r>
            <a:r>
              <a:rPr lang="en-US" sz="1900" err="1"/>
              <a:t>traveller</a:t>
            </a:r>
            <a:r>
              <a:rPr lang="en-US" sz="1900"/>
              <a:t>, throughout our stories; teaches lessons on how to live </a:t>
            </a:r>
            <a:r>
              <a:rPr lang="en-US" sz="1900" err="1"/>
              <a:t>Tr’ëhudè</a:t>
            </a:r>
            <a:r>
              <a:rPr lang="en-US" sz="1900"/>
              <a:t>. </a:t>
            </a:r>
            <a:r>
              <a:rPr lang="en-US" sz="1900" err="1"/>
              <a:t>Tsà</a:t>
            </a:r>
            <a:r>
              <a:rPr lang="en-US" sz="1900"/>
              <a:t>’ </a:t>
            </a:r>
            <a:r>
              <a:rPr lang="en-US" sz="1900" err="1"/>
              <a:t>wëzhè</a:t>
            </a:r>
            <a:r>
              <a:rPr lang="en-US" sz="1900"/>
              <a:t> ,  whom is a medicine being; restored balance on earth for humans and animals and all that is connected. He taught us the core values that we live by today. </a:t>
            </a:r>
            <a:r>
              <a:rPr lang="en-US" sz="1900" err="1"/>
              <a:t>Tsà</a:t>
            </a:r>
            <a:r>
              <a:rPr lang="en-US" sz="1900"/>
              <a:t>’ </a:t>
            </a:r>
            <a:r>
              <a:rPr lang="en-US" sz="1900" err="1"/>
              <a:t>wëzhè</a:t>
            </a:r>
            <a:r>
              <a:rPr lang="en-US" sz="1900"/>
              <a:t> is known by many names up and down the Yukon River and across the North. </a:t>
            </a:r>
            <a:r>
              <a:rPr lang="en-US" sz="1900" err="1"/>
              <a:t>Tsà</a:t>
            </a:r>
            <a:r>
              <a:rPr lang="en-US" sz="1900"/>
              <a:t>’ </a:t>
            </a:r>
            <a:r>
              <a:rPr lang="en-US" sz="1900" err="1"/>
              <a:t>wëzhè</a:t>
            </a:r>
            <a:r>
              <a:rPr lang="en-US" sz="1900"/>
              <a:t> went into the world and made it safe for us, the </a:t>
            </a:r>
            <a:r>
              <a:rPr lang="en-US" sz="1900" err="1"/>
              <a:t>Dënezhu</a:t>
            </a:r>
            <a:r>
              <a:rPr lang="en-US" sz="1900"/>
              <a:t>. He made agreements with the land and animals that ensured our survival. The land and animals would provide for us as long as we lived by those agreements, for as long as we lived </a:t>
            </a:r>
            <a:r>
              <a:rPr lang="en-US" sz="1900" err="1"/>
              <a:t>Tr’ëhudè</a:t>
            </a:r>
            <a:r>
              <a:rPr lang="en-US" sz="1900"/>
              <a:t>. </a:t>
            </a:r>
            <a:endParaRPr lang="en-US"/>
          </a:p>
        </p:txBody>
      </p:sp>
    </p:spTree>
    <p:extLst>
      <p:ext uri="{BB962C8B-B14F-4D97-AF65-F5344CB8AC3E}">
        <p14:creationId xmlns:p14="http://schemas.microsoft.com/office/powerpoint/2010/main" val="29090681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640080" y="325369"/>
            <a:ext cx="4368602" cy="1956841"/>
          </a:xfrm>
        </p:spPr>
        <p:txBody>
          <a:bodyPr vert="horz" lIns="91440" tIns="45720" rIns="91440" bIns="45720" rtlCol="0" anchor="b">
            <a:normAutofit/>
          </a:bodyPr>
          <a:lstStyle/>
          <a:p>
            <a:r>
              <a:rPr lang="en-US" err="1"/>
              <a:t>Dënezhu</a:t>
            </a:r>
            <a:r>
              <a:rPr lang="en-US"/>
              <a:t> Law</a:t>
            </a:r>
          </a:p>
        </p:txBody>
      </p:sp>
      <p:sp>
        <p:nvSpPr>
          <p:cNvPr id="38"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640080" y="2872899"/>
            <a:ext cx="5449632" cy="3320668"/>
          </a:xfrm>
          <a:prstGeom prst="rect">
            <a:avLst/>
          </a:prstGeom>
        </p:spPr>
        <p:txBody>
          <a:bodyPr vert="horz" lIns="91440" tIns="45720" rIns="91440" bIns="45720" rtlCol="0" anchor="t">
            <a:noAutofit/>
          </a:bodyPr>
          <a:lstStyle/>
          <a:p>
            <a:pPr indent="-228600">
              <a:lnSpc>
                <a:spcPct val="90000"/>
              </a:lnSpc>
              <a:spcAft>
                <a:spcPts val="600"/>
              </a:spcAft>
              <a:buFont typeface="Arial" panose="020B0604020202020204" pitchFamily="34" charset="0"/>
              <a:buChar char="•"/>
            </a:pPr>
            <a:r>
              <a:rPr lang="en-US" sz="1400" b="1"/>
              <a:t>Maintaining a reciprocal relationship with the Land</a:t>
            </a:r>
            <a:endParaRPr lang="en-US" sz="1400"/>
          </a:p>
          <a:p>
            <a:pPr marL="285750" indent="-228600">
              <a:lnSpc>
                <a:spcPct val="90000"/>
              </a:lnSpc>
              <a:spcAft>
                <a:spcPts val="600"/>
              </a:spcAft>
              <a:buFont typeface="Arial" panose="020B0604020202020204" pitchFamily="34" charset="0"/>
              <a:buChar char="•"/>
            </a:pPr>
            <a:r>
              <a:rPr lang="en-US" sz="1400"/>
              <a:t>Demonstrating humility, moderation, and self-control</a:t>
            </a:r>
          </a:p>
          <a:p>
            <a:pPr marL="285750" indent="-228600">
              <a:lnSpc>
                <a:spcPct val="90000"/>
              </a:lnSpc>
              <a:spcAft>
                <a:spcPts val="600"/>
              </a:spcAft>
              <a:buFont typeface="Arial" panose="020B0604020202020204" pitchFamily="34" charset="0"/>
              <a:buChar char="•"/>
            </a:pPr>
            <a:r>
              <a:rPr lang="en-US" sz="1400"/>
              <a:t>Giving back </a:t>
            </a:r>
          </a:p>
          <a:p>
            <a:pPr marL="285750" indent="-228600">
              <a:lnSpc>
                <a:spcPct val="90000"/>
              </a:lnSpc>
              <a:spcAft>
                <a:spcPts val="600"/>
              </a:spcAft>
              <a:buFont typeface="Arial" panose="020B0604020202020204" pitchFamily="34" charset="0"/>
              <a:buChar char="•"/>
            </a:pPr>
            <a:r>
              <a:rPr lang="en-US" sz="1400"/>
              <a:t>Respecting the world around us and the spirit of the land</a:t>
            </a:r>
          </a:p>
          <a:p>
            <a:pPr marL="285750" indent="-228600">
              <a:lnSpc>
                <a:spcPct val="90000"/>
              </a:lnSpc>
              <a:spcAft>
                <a:spcPts val="600"/>
              </a:spcAft>
              <a:buFont typeface="Arial" panose="020B0604020202020204" pitchFamily="34" charset="0"/>
              <a:buChar char="•"/>
            </a:pPr>
            <a:r>
              <a:rPr lang="en-US" sz="1400"/>
              <a:t>Practicing ceremony and protocol to reconcile our love for our land with our traditional way of life </a:t>
            </a:r>
          </a:p>
          <a:p>
            <a:pPr marL="285750" indent="-228600">
              <a:lnSpc>
                <a:spcPct val="90000"/>
              </a:lnSpc>
              <a:spcAft>
                <a:spcPts val="600"/>
              </a:spcAft>
              <a:buFont typeface="Arial" panose="020B0604020202020204" pitchFamily="34" charset="0"/>
              <a:buChar char="•"/>
            </a:pPr>
            <a:endParaRPr lang="en-US" sz="1400"/>
          </a:p>
          <a:p>
            <a:pPr indent="-228600">
              <a:lnSpc>
                <a:spcPct val="90000"/>
              </a:lnSpc>
              <a:spcAft>
                <a:spcPts val="600"/>
              </a:spcAft>
              <a:buFont typeface="Arial" panose="020B0604020202020204" pitchFamily="34" charset="0"/>
              <a:buChar char="•"/>
            </a:pPr>
            <a:r>
              <a:rPr lang="en-US" sz="1400" b="1"/>
              <a:t>Maintaining balance in the community</a:t>
            </a:r>
          </a:p>
          <a:p>
            <a:pPr marL="285750" indent="-228600">
              <a:lnSpc>
                <a:spcPct val="90000"/>
              </a:lnSpc>
              <a:spcAft>
                <a:spcPts val="600"/>
              </a:spcAft>
              <a:buFont typeface="Arial" panose="020B0604020202020204" pitchFamily="34" charset="0"/>
              <a:buChar char="•"/>
            </a:pPr>
            <a:r>
              <a:rPr lang="en-US" sz="1400"/>
              <a:t>Address conflict</a:t>
            </a:r>
          </a:p>
          <a:p>
            <a:pPr marL="285750" indent="-228600">
              <a:lnSpc>
                <a:spcPct val="90000"/>
              </a:lnSpc>
              <a:spcAft>
                <a:spcPts val="600"/>
              </a:spcAft>
              <a:buFont typeface="Arial" panose="020B0604020202020204" pitchFamily="34" charset="0"/>
              <a:buChar char="•"/>
            </a:pPr>
            <a:r>
              <a:rPr lang="en-US" sz="1400"/>
              <a:t>Keep moving forward</a:t>
            </a:r>
          </a:p>
          <a:p>
            <a:pPr marL="285750" indent="-228600">
              <a:lnSpc>
                <a:spcPct val="90000"/>
              </a:lnSpc>
              <a:spcAft>
                <a:spcPts val="600"/>
              </a:spcAft>
              <a:buFont typeface="Arial" panose="020B0604020202020204" pitchFamily="34" charset="0"/>
              <a:buChar char="•"/>
            </a:pPr>
            <a:r>
              <a:rPr lang="en-US" sz="1400"/>
              <a:t>Responsibility for ourselves and those around us </a:t>
            </a:r>
          </a:p>
          <a:p>
            <a:pPr marL="285750" indent="-228600">
              <a:lnSpc>
                <a:spcPct val="90000"/>
              </a:lnSpc>
              <a:spcAft>
                <a:spcPts val="600"/>
              </a:spcAft>
              <a:buFont typeface="Arial" panose="020B0604020202020204" pitchFamily="34" charset="0"/>
              <a:buChar char="•"/>
            </a:pPr>
            <a:r>
              <a:rPr lang="en-US" sz="1400"/>
              <a:t>Self-determination</a:t>
            </a:r>
          </a:p>
          <a:p>
            <a:pPr marL="285750" indent="-228600">
              <a:lnSpc>
                <a:spcPct val="90000"/>
              </a:lnSpc>
              <a:spcAft>
                <a:spcPts val="600"/>
              </a:spcAft>
              <a:buFont typeface="Arial" panose="020B0604020202020204" pitchFamily="34" charset="0"/>
              <a:buChar char="•"/>
            </a:pPr>
            <a:r>
              <a:rPr lang="en-US" sz="1400" i="1"/>
              <a:t>“We’re not even animals yet” </a:t>
            </a:r>
            <a:r>
              <a:rPr lang="en-US" sz="1400"/>
              <a:t>– Elder Percy Henry</a:t>
            </a:r>
          </a:p>
        </p:txBody>
      </p:sp>
      <p:pic>
        <p:nvPicPr>
          <p:cNvPr id="2" name="Picture 1" descr="A drawing of a person holding a boat and a fish&#10;&#10;AI-generated content may be incorrect.">
            <a:extLst>
              <a:ext uri="{FF2B5EF4-FFF2-40B4-BE49-F238E27FC236}">
                <a16:creationId xmlns:a16="http://schemas.microsoft.com/office/drawing/2014/main" id="{253DDED3-CFE0-F2EA-9D64-FE9A01413977}"/>
              </a:ext>
            </a:extLst>
          </p:cNvPr>
          <p:cNvPicPr>
            <a:picLocks noChangeAspect="1"/>
          </p:cNvPicPr>
          <p:nvPr/>
        </p:nvPicPr>
        <p:blipFill>
          <a:blip r:embed="rId3"/>
          <a:srcRect r="1956" b="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3293844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61293230-B0F6-45B1-96D1-13D18E2429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a:extLst>
              <a:ext uri="{FF2B5EF4-FFF2-40B4-BE49-F238E27FC236}">
                <a16:creationId xmlns:a16="http://schemas.microsoft.com/office/drawing/2014/main" id="{0A1E0707-4985-454B-ACE0-4855BB558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209E681-BC72-E1A3-C80A-02616AB9CCEF}"/>
              </a:ext>
            </a:extLst>
          </p:cNvPr>
          <p:cNvSpPr>
            <a:spLocks noGrp="1"/>
          </p:cNvSpPr>
          <p:nvPr>
            <p:ph type="title"/>
          </p:nvPr>
        </p:nvSpPr>
        <p:spPr>
          <a:xfrm>
            <a:off x="733427" y="609599"/>
            <a:ext cx="3686174" cy="1322888"/>
          </a:xfrm>
        </p:spPr>
        <p:txBody>
          <a:bodyPr>
            <a:normAutofit/>
          </a:bodyPr>
          <a:lstStyle/>
          <a:p>
            <a:r>
              <a:rPr lang="en-US" err="1">
                <a:latin typeface="Calibri"/>
                <a:ea typeface="Calibri"/>
                <a:cs typeface="Calibri"/>
              </a:rPr>
              <a:t>Dënezhu</a:t>
            </a:r>
            <a:r>
              <a:rPr lang="en-US">
                <a:latin typeface="Calibri"/>
                <a:ea typeface="Calibri"/>
                <a:cs typeface="Calibri"/>
              </a:rPr>
              <a:t> Law Revitalization</a:t>
            </a:r>
            <a:endParaRPr lang="en-US"/>
          </a:p>
        </p:txBody>
      </p:sp>
      <p:sp>
        <p:nvSpPr>
          <p:cNvPr id="12" name="Content Placeholder 11">
            <a:extLst>
              <a:ext uri="{FF2B5EF4-FFF2-40B4-BE49-F238E27FC236}">
                <a16:creationId xmlns:a16="http://schemas.microsoft.com/office/drawing/2014/main" id="{FDEEF0A0-F4AE-8C2E-FCEF-DEF1445AFBA0}"/>
              </a:ext>
            </a:extLst>
          </p:cNvPr>
          <p:cNvSpPr>
            <a:spLocks noGrp="1"/>
          </p:cNvSpPr>
          <p:nvPr>
            <p:ph idx="1"/>
          </p:nvPr>
        </p:nvSpPr>
        <p:spPr>
          <a:xfrm>
            <a:off x="733427" y="2194101"/>
            <a:ext cx="3543298" cy="3973337"/>
          </a:xfrm>
        </p:spPr>
        <p:txBody>
          <a:bodyPr vert="horz" lIns="91440" tIns="45720" rIns="91440" bIns="45720" rtlCol="0" anchor="t">
            <a:normAutofit/>
          </a:bodyPr>
          <a:lstStyle/>
          <a:p>
            <a:r>
              <a:rPr lang="en-US" sz="1400"/>
              <a:t>2008 partnership with the Indigenous Law Research Unit </a:t>
            </a:r>
            <a:endParaRPr lang="en-US"/>
          </a:p>
          <a:p>
            <a:r>
              <a:rPr lang="en-US" sz="1400"/>
              <a:t>Purpose was to work with Citizens and Elders to unearth, restore, and revitalize our traditional teachings and laws. </a:t>
            </a:r>
            <a:endParaRPr lang="en-US"/>
          </a:p>
          <a:p>
            <a:r>
              <a:rPr lang="en-US" sz="1400" b="1"/>
              <a:t>Decolonization </a:t>
            </a:r>
            <a:r>
              <a:rPr lang="en-US" sz="1400"/>
              <a:t>of our existing laws and ensures future law-making is grounded in our values and principles.</a:t>
            </a:r>
            <a:endParaRPr lang="en-US"/>
          </a:p>
          <a:p>
            <a:r>
              <a:rPr lang="en-US" sz="1400"/>
              <a:t> Work with the Indigenous Law Research Unit to build capacity and skills within our community  </a:t>
            </a:r>
            <a:endParaRPr lang="en-US"/>
          </a:p>
          <a:p>
            <a:pPr marL="0" indent="0">
              <a:buNone/>
            </a:pPr>
            <a:endParaRPr lang="en-US" sz="1400"/>
          </a:p>
        </p:txBody>
      </p:sp>
      <p:pic>
        <p:nvPicPr>
          <p:cNvPr id="8" name="Picture 7" descr="A book cover with a group of spirals of twigs&#10;&#10;AI-generated content may be incorrect.">
            <a:extLst>
              <a:ext uri="{FF2B5EF4-FFF2-40B4-BE49-F238E27FC236}">
                <a16:creationId xmlns:a16="http://schemas.microsoft.com/office/drawing/2014/main" id="{A981CA21-B38F-015F-B32A-3113BDEF6919}"/>
              </a:ext>
            </a:extLst>
          </p:cNvPr>
          <p:cNvPicPr>
            <a:picLocks noChangeAspect="1"/>
          </p:cNvPicPr>
          <p:nvPr/>
        </p:nvPicPr>
        <p:blipFill>
          <a:blip r:embed="rId3"/>
          <a:stretch>
            <a:fillRect/>
          </a:stretch>
        </p:blipFill>
        <p:spPr>
          <a:xfrm>
            <a:off x="4932648" y="1271409"/>
            <a:ext cx="3513170" cy="4525120"/>
          </a:xfrm>
          <a:prstGeom prst="rect">
            <a:avLst/>
          </a:prstGeom>
        </p:spPr>
      </p:pic>
      <p:pic>
        <p:nvPicPr>
          <p:cNvPr id="6" name="Content Placeholder 5" descr="A book cover with a mountain range and trees&#10;&#10;AI-generated content may be incorrect.">
            <a:extLst>
              <a:ext uri="{FF2B5EF4-FFF2-40B4-BE49-F238E27FC236}">
                <a16:creationId xmlns:a16="http://schemas.microsoft.com/office/drawing/2014/main" id="{D3098452-60E8-AE74-131D-A5338DD414F1}"/>
              </a:ext>
            </a:extLst>
          </p:cNvPr>
          <p:cNvPicPr>
            <a:picLocks noChangeAspect="1"/>
          </p:cNvPicPr>
          <p:nvPr/>
        </p:nvPicPr>
        <p:blipFill>
          <a:blip r:embed="rId4"/>
          <a:stretch>
            <a:fillRect/>
          </a:stretch>
        </p:blipFill>
        <p:spPr>
          <a:xfrm>
            <a:off x="8572129" y="1263633"/>
            <a:ext cx="3513170" cy="4540671"/>
          </a:xfrm>
          <a:prstGeom prst="rect">
            <a:avLst/>
          </a:prstGeom>
        </p:spPr>
      </p:pic>
    </p:spTree>
    <p:extLst>
      <p:ext uri="{BB962C8B-B14F-4D97-AF65-F5344CB8AC3E}">
        <p14:creationId xmlns:p14="http://schemas.microsoft.com/office/powerpoint/2010/main" val="8975660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A painting of a person with a bird&#10;&#10;AI-generated content may be incorrect.">
            <a:extLst>
              <a:ext uri="{FF2B5EF4-FFF2-40B4-BE49-F238E27FC236}">
                <a16:creationId xmlns:a16="http://schemas.microsoft.com/office/drawing/2014/main" id="{F9AC1130-C44D-0D10-08FA-A365E612DBB8}"/>
              </a:ext>
            </a:extLst>
          </p:cNvPr>
          <p:cNvPicPr>
            <a:picLocks noChangeAspect="1"/>
          </p:cNvPicPr>
          <p:nvPr/>
        </p:nvPicPr>
        <p:blipFill>
          <a:blip r:embed="rId3"/>
          <a:srcRect r="15054" b="3"/>
          <a:stretch/>
        </p:blipFill>
        <p:spPr>
          <a:xfrm>
            <a:off x="7794519" y="3506112"/>
            <a:ext cx="4397481" cy="3351888"/>
          </a:xfrm>
          <a:custGeom>
            <a:avLst/>
            <a:gdLst/>
            <a:ahLst/>
            <a:cxnLst/>
            <a:rect l="l" t="t" r="r" b="b"/>
            <a:pathLst>
              <a:path w="4397481" h="3351888">
                <a:moveTo>
                  <a:pt x="0" y="0"/>
                </a:moveTo>
                <a:lnTo>
                  <a:pt x="4397481" y="0"/>
                </a:lnTo>
                <a:lnTo>
                  <a:pt x="4397481" y="3351888"/>
                </a:lnTo>
                <a:lnTo>
                  <a:pt x="1552363" y="3351888"/>
                </a:lnTo>
                <a:close/>
              </a:path>
            </a:pathLst>
          </a:custGeom>
        </p:spPr>
      </p:pic>
      <p:pic>
        <p:nvPicPr>
          <p:cNvPr id="5" name="Picture 4" descr="A painting of a person and birds&#10;&#10;AI-generated content may be incorrect.">
            <a:extLst>
              <a:ext uri="{FF2B5EF4-FFF2-40B4-BE49-F238E27FC236}">
                <a16:creationId xmlns:a16="http://schemas.microsoft.com/office/drawing/2014/main" id="{4607B254-52ED-557E-FEB5-18D2EB0AEA58}"/>
              </a:ext>
            </a:extLst>
          </p:cNvPr>
          <p:cNvPicPr>
            <a:picLocks noChangeAspect="1"/>
          </p:cNvPicPr>
          <p:nvPr/>
        </p:nvPicPr>
        <p:blipFill>
          <a:blip r:embed="rId4"/>
          <a:srcRect l="6817" r="6818"/>
          <a:stretch/>
        </p:blipFill>
        <p:spPr>
          <a:xfrm>
            <a:off x="20" y="10"/>
            <a:ext cx="9154673" cy="6863475"/>
          </a:xfrm>
          <a:custGeom>
            <a:avLst/>
            <a:gdLst/>
            <a:ahLst/>
            <a:cxnLst/>
            <a:rect l="l" t="t" r="r" b="b"/>
            <a:pathLst>
              <a:path w="9154693" h="6863485">
                <a:moveTo>
                  <a:pt x="0" y="0"/>
                </a:moveTo>
                <a:lnTo>
                  <a:pt x="5976000" y="0"/>
                </a:lnTo>
                <a:lnTo>
                  <a:pt x="9154693" y="6863485"/>
                </a:lnTo>
                <a:lnTo>
                  <a:pt x="0" y="6863485"/>
                </a:lnTo>
                <a:lnTo>
                  <a:pt x="0" y="0"/>
                </a:lnTo>
                <a:close/>
              </a:path>
            </a:pathLst>
          </a:custGeom>
        </p:spPr>
      </p:pic>
      <p:pic>
        <p:nvPicPr>
          <p:cNvPr id="3" name="Picture 2" descr="A watercolor painting of a dog&#10;&#10;AI-generated content may be incorrect.">
            <a:extLst>
              <a:ext uri="{FF2B5EF4-FFF2-40B4-BE49-F238E27FC236}">
                <a16:creationId xmlns:a16="http://schemas.microsoft.com/office/drawing/2014/main" id="{C097D7D0-E864-C95C-F317-4A5C0004B395}"/>
              </a:ext>
            </a:extLst>
          </p:cNvPr>
          <p:cNvPicPr>
            <a:picLocks noChangeAspect="1"/>
          </p:cNvPicPr>
          <p:nvPr/>
        </p:nvPicPr>
        <p:blipFill>
          <a:blip r:embed="rId5"/>
          <a:srcRect r="3" b="14207"/>
          <a:stretch/>
        </p:blipFill>
        <p:spPr>
          <a:xfrm>
            <a:off x="6168189" y="10"/>
            <a:ext cx="6023811" cy="3346394"/>
          </a:xfrm>
          <a:custGeom>
            <a:avLst/>
            <a:gdLst/>
            <a:ahLst/>
            <a:cxnLst/>
            <a:rect l="l" t="t" r="r" b="b"/>
            <a:pathLst>
              <a:path w="6023811" h="3346404">
                <a:moveTo>
                  <a:pt x="0" y="0"/>
                </a:moveTo>
                <a:lnTo>
                  <a:pt x="6023811" y="0"/>
                </a:lnTo>
                <a:lnTo>
                  <a:pt x="6023811" y="3346404"/>
                </a:lnTo>
                <a:lnTo>
                  <a:pt x="1549824" y="3346404"/>
                </a:lnTo>
                <a:close/>
              </a:path>
            </a:pathLst>
          </a:custGeom>
        </p:spPr>
      </p:pic>
    </p:spTree>
    <p:extLst>
      <p:ext uri="{BB962C8B-B14F-4D97-AF65-F5344CB8AC3E}">
        <p14:creationId xmlns:p14="http://schemas.microsoft.com/office/powerpoint/2010/main" val="34796933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D9801-CEDD-5863-9460-D1CF19921BCF}"/>
              </a:ext>
            </a:extLst>
          </p:cNvPr>
          <p:cNvSpPr>
            <a:spLocks noGrp="1"/>
          </p:cNvSpPr>
          <p:nvPr>
            <p:ph type="title"/>
          </p:nvPr>
        </p:nvSpPr>
        <p:spPr>
          <a:xfrm>
            <a:off x="8079978" y="635065"/>
            <a:ext cx="3800443" cy="1592576"/>
          </a:xfrm>
        </p:spPr>
        <p:txBody>
          <a:bodyPr vert="horz" lIns="91440" tIns="45720" rIns="91440" bIns="45720" rtlCol="0" anchor="b">
            <a:noAutofit/>
          </a:bodyPr>
          <a:lstStyle/>
          <a:p>
            <a:r>
              <a:rPr lang="en-US"/>
              <a:t>Land Vision &amp; </a:t>
            </a:r>
            <a:r>
              <a:rPr lang="en-US" err="1"/>
              <a:t>Dënezhu</a:t>
            </a:r>
            <a:r>
              <a:rPr lang="en-US"/>
              <a:t> Values</a:t>
            </a:r>
          </a:p>
        </p:txBody>
      </p:sp>
      <p:pic>
        <p:nvPicPr>
          <p:cNvPr id="10" name="Picture 9" descr="A diagram of a circle with text&#10;&#10;AI-generated content may be incorrect.">
            <a:extLst>
              <a:ext uri="{FF2B5EF4-FFF2-40B4-BE49-F238E27FC236}">
                <a16:creationId xmlns:a16="http://schemas.microsoft.com/office/drawing/2014/main" id="{2AFE47A1-F2EC-7923-F22D-E168A25717B1}"/>
              </a:ext>
            </a:extLst>
          </p:cNvPr>
          <p:cNvPicPr>
            <a:picLocks noChangeAspect="1"/>
          </p:cNvPicPr>
          <p:nvPr/>
        </p:nvPicPr>
        <p:blipFill>
          <a:blip r:embed="rId3"/>
          <a:srcRect t="6562" r="-1" b="3655"/>
          <a:stretch/>
        </p:blipFill>
        <p:spPr>
          <a:xfrm>
            <a:off x="20" y="10"/>
            <a:ext cx="7390243" cy="6857990"/>
          </a:xfrm>
          <a:prstGeom prst="rect">
            <a:avLst/>
          </a:prstGeom>
        </p:spPr>
      </p:pic>
      <p:sp>
        <p:nvSpPr>
          <p:cNvPr id="158" name="Rectangle 157">
            <a:extLst>
              <a:ext uri="{FF2B5EF4-FFF2-40B4-BE49-F238E27FC236}">
                <a16:creationId xmlns:a16="http://schemas.microsoft.com/office/drawing/2014/main" id="{AE3A741D-C19B-960A-5803-1C58871478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879677" y="2347416"/>
            <a:ext cx="1630908" cy="7390262"/>
          </a:xfrm>
          <a:prstGeom prst="rect">
            <a:avLst/>
          </a:prstGeom>
          <a:gradFill>
            <a:gsLst>
              <a:gs pos="0">
                <a:schemeClr val="accent5"/>
              </a:gs>
              <a:gs pos="47000">
                <a:schemeClr val="accent2">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Rectangle 159">
            <a:extLst>
              <a:ext uri="{FF2B5EF4-FFF2-40B4-BE49-F238E27FC236}">
                <a16:creationId xmlns:a16="http://schemas.microsoft.com/office/drawing/2014/main" id="{DC39DE25-0E4E-0AA7-0932-1D78C23727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flipV="1">
            <a:off x="-1919061" y="1919060"/>
            <a:ext cx="6854280" cy="3016159"/>
          </a:xfrm>
          <a:prstGeom prst="rect">
            <a:avLst/>
          </a:prstGeom>
          <a:gradFill flip="none" rotWithShape="1">
            <a:gsLst>
              <a:gs pos="0">
                <a:schemeClr val="accent5"/>
              </a:gs>
              <a:gs pos="47000">
                <a:schemeClr val="accent2">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62" name="Rectangle 161">
            <a:extLst>
              <a:ext uri="{FF2B5EF4-FFF2-40B4-BE49-F238E27FC236}">
                <a16:creationId xmlns:a16="http://schemas.microsoft.com/office/drawing/2014/main" id="{8D6EA299-0840-6DEA-E670-C49AEBC87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461657" y="4425055"/>
            <a:ext cx="2928605" cy="2432945"/>
          </a:xfrm>
          <a:prstGeom prst="rect">
            <a:avLst/>
          </a:prstGeom>
          <a:gradFill flip="none" rotWithShape="1">
            <a:gsLst>
              <a:gs pos="0">
                <a:schemeClr val="accent2"/>
              </a:gs>
              <a:gs pos="51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3" name="TextBox 2">
            <a:extLst>
              <a:ext uri="{FF2B5EF4-FFF2-40B4-BE49-F238E27FC236}">
                <a16:creationId xmlns:a16="http://schemas.microsoft.com/office/drawing/2014/main" id="{9519C6EE-93C9-EA98-D84D-B88BF7634157}"/>
              </a:ext>
            </a:extLst>
          </p:cNvPr>
          <p:cNvSpPr txBox="1"/>
          <p:nvPr/>
        </p:nvSpPr>
        <p:spPr>
          <a:xfrm>
            <a:off x="8079978" y="2226313"/>
            <a:ext cx="3369234" cy="3447832"/>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Autofit/>
          </a:bodyPr>
          <a:lstStyle/>
          <a:p>
            <a:pPr marL="285750" indent="-228600">
              <a:lnSpc>
                <a:spcPct val="90000"/>
              </a:lnSpc>
              <a:spcAft>
                <a:spcPts val="600"/>
              </a:spcAft>
              <a:buFont typeface="Arial" panose="020B0604020202020204" pitchFamily="34" charset="0"/>
              <a:buChar char="•"/>
            </a:pPr>
            <a:r>
              <a:rPr lang="en-US" sz="1400"/>
              <a:t>At the core of the land vision is the Spirit of the Land</a:t>
            </a:r>
          </a:p>
          <a:p>
            <a:pPr marL="285750" indent="-228600">
              <a:lnSpc>
                <a:spcPct val="90000"/>
              </a:lnSpc>
              <a:spcAft>
                <a:spcPts val="600"/>
              </a:spcAft>
              <a:buFont typeface="Arial" panose="020B0604020202020204" pitchFamily="34" charset="0"/>
              <a:buChar char="•"/>
            </a:pPr>
            <a:r>
              <a:rPr lang="en-US" sz="1400"/>
              <a:t>Out of the Spirit of the Land come four foundational values:</a:t>
            </a:r>
          </a:p>
          <a:p>
            <a:pPr indent="-228600">
              <a:lnSpc>
                <a:spcPct val="90000"/>
              </a:lnSpc>
              <a:spcAft>
                <a:spcPts val="600"/>
              </a:spcAft>
              <a:buFont typeface="Arial" panose="020B0604020202020204" pitchFamily="34" charset="0"/>
              <a:buChar char="•"/>
            </a:pPr>
            <a:endParaRPr lang="en-US" sz="1400"/>
          </a:p>
          <a:p>
            <a:pPr lvl="1" indent="-228600">
              <a:lnSpc>
                <a:spcPct val="90000"/>
              </a:lnSpc>
              <a:spcAft>
                <a:spcPts val="600"/>
              </a:spcAft>
              <a:buFont typeface="Arial" panose="020B0604020202020204" pitchFamily="34" charset="0"/>
              <a:buChar char="•"/>
            </a:pPr>
            <a:r>
              <a:rPr lang="en-US" sz="1400" b="1"/>
              <a:t>Integrity</a:t>
            </a:r>
          </a:p>
          <a:p>
            <a:pPr lvl="1" indent="-228600">
              <a:lnSpc>
                <a:spcPct val="90000"/>
              </a:lnSpc>
              <a:spcAft>
                <a:spcPts val="600"/>
              </a:spcAft>
              <a:buFont typeface="Arial" panose="020B0604020202020204" pitchFamily="34" charset="0"/>
              <a:buChar char="•"/>
            </a:pPr>
            <a:r>
              <a:rPr lang="en-US" sz="1400" b="1"/>
              <a:t>Respect</a:t>
            </a:r>
          </a:p>
          <a:p>
            <a:pPr lvl="1" indent="-228600">
              <a:lnSpc>
                <a:spcPct val="90000"/>
              </a:lnSpc>
              <a:spcAft>
                <a:spcPts val="600"/>
              </a:spcAft>
              <a:buFont typeface="Arial" panose="020B0604020202020204" pitchFamily="34" charset="0"/>
              <a:buChar char="•"/>
            </a:pPr>
            <a:r>
              <a:rPr lang="en-US" sz="1400" b="1"/>
              <a:t>Interconnection</a:t>
            </a:r>
          </a:p>
          <a:p>
            <a:pPr lvl="1" indent="-228600">
              <a:lnSpc>
                <a:spcPct val="90000"/>
              </a:lnSpc>
              <a:spcAft>
                <a:spcPts val="600"/>
              </a:spcAft>
              <a:buFont typeface="Arial" panose="020B0604020202020204" pitchFamily="34" charset="0"/>
              <a:buChar char="•"/>
            </a:pPr>
            <a:r>
              <a:rPr lang="en-US" sz="1400" b="1"/>
              <a:t>Justice/Balance</a:t>
            </a:r>
          </a:p>
          <a:p>
            <a:pPr marL="285750" indent="-228600">
              <a:lnSpc>
                <a:spcPct val="90000"/>
              </a:lnSpc>
              <a:spcAft>
                <a:spcPts val="600"/>
              </a:spcAft>
              <a:buFont typeface="Arial" panose="020B0604020202020204" pitchFamily="34" charset="0"/>
              <a:buChar char="•"/>
            </a:pPr>
            <a:endParaRPr lang="en-US" sz="1400"/>
          </a:p>
          <a:p>
            <a:pPr marL="285750" indent="-228600">
              <a:lnSpc>
                <a:spcPct val="90000"/>
              </a:lnSpc>
              <a:spcAft>
                <a:spcPts val="600"/>
              </a:spcAft>
              <a:buFont typeface="Arial" panose="020B0604020202020204" pitchFamily="34" charset="0"/>
              <a:buChar char="•"/>
            </a:pPr>
            <a:r>
              <a:rPr lang="en-US" sz="1400"/>
              <a:t>The Land Vision is not a fixed document, just as the traditional stories and interpretations are not fixed. </a:t>
            </a:r>
          </a:p>
          <a:p>
            <a:pPr marL="285750" indent="-228600">
              <a:lnSpc>
                <a:spcPct val="90000"/>
              </a:lnSpc>
              <a:spcAft>
                <a:spcPts val="600"/>
              </a:spcAft>
              <a:buFont typeface="Arial" panose="020B0604020202020204" pitchFamily="34" charset="0"/>
              <a:buChar char="•"/>
            </a:pPr>
            <a:r>
              <a:rPr lang="en-US" sz="1400"/>
              <a:t>It is important to remember that the stories themselves tell us there is no single truth. Life is complex and ever changing. What unifies our world is balance</a:t>
            </a:r>
          </a:p>
          <a:p>
            <a:pPr indent="-228600">
              <a:lnSpc>
                <a:spcPct val="90000"/>
              </a:lnSpc>
              <a:spcAft>
                <a:spcPts val="600"/>
              </a:spcAft>
              <a:buFont typeface="Arial" panose="020B0604020202020204" pitchFamily="34" charset="0"/>
              <a:buChar char="•"/>
            </a:pPr>
            <a:endParaRPr lang="en-US" sz="1100">
              <a:highlight>
                <a:srgbClr val="FFFF00"/>
              </a:highlight>
            </a:endParaRPr>
          </a:p>
        </p:txBody>
      </p:sp>
    </p:spTree>
    <p:extLst>
      <p:ext uri="{BB962C8B-B14F-4D97-AF65-F5344CB8AC3E}">
        <p14:creationId xmlns:p14="http://schemas.microsoft.com/office/powerpoint/2010/main" val="29242966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4B8844-65BC-B35B-AC9B-859AFD81F746}"/>
              </a:ext>
            </a:extLst>
          </p:cNvPr>
          <p:cNvSpPr>
            <a:spLocks noGrp="1"/>
          </p:cNvSpPr>
          <p:nvPr>
            <p:ph type="title"/>
          </p:nvPr>
        </p:nvSpPr>
        <p:spPr>
          <a:xfrm>
            <a:off x="640080" y="1057290"/>
            <a:ext cx="4427671" cy="1305131"/>
          </a:xfrm>
        </p:spPr>
        <p:txBody>
          <a:bodyPr vert="horz" lIns="91440" tIns="45720" rIns="91440" bIns="45720" rtlCol="0" anchor="b">
            <a:noAutofit/>
          </a:bodyPr>
          <a:lstStyle/>
          <a:p>
            <a:r>
              <a:rPr lang="en-US" sz="3600">
                <a:latin typeface="Aptos Display"/>
                <a:ea typeface="Calibri"/>
                <a:cs typeface="Calibri"/>
              </a:rPr>
              <a:t>How </a:t>
            </a:r>
            <a:r>
              <a:rPr lang="en-US" sz="3600" err="1">
                <a:latin typeface="Aptos Display"/>
                <a:ea typeface="Calibri"/>
                <a:cs typeface="Calibri"/>
              </a:rPr>
              <a:t>Tr'ondëk</a:t>
            </a:r>
            <a:r>
              <a:rPr lang="en-US" sz="3600">
                <a:latin typeface="Aptos Display"/>
                <a:ea typeface="Calibri"/>
                <a:cs typeface="Calibri"/>
              </a:rPr>
              <a:t> </a:t>
            </a:r>
            <a:r>
              <a:rPr lang="en-US" sz="3600" err="1">
                <a:latin typeface="Aptos Display"/>
                <a:ea typeface="Calibri"/>
                <a:cs typeface="Calibri"/>
              </a:rPr>
              <a:t>Hwëch'in</a:t>
            </a:r>
            <a:r>
              <a:rPr lang="en-US" sz="3600">
                <a:latin typeface="Aptos Display"/>
                <a:ea typeface="Calibri"/>
                <a:cs typeface="Calibri"/>
              </a:rPr>
              <a:t> Laws and Frameworks Apply the Land Vision</a:t>
            </a:r>
          </a:p>
        </p:txBody>
      </p:sp>
      <p:sp>
        <p:nvSpPr>
          <p:cNvPr id="2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10ED04E-45FD-3696-2EB3-177790049F55}"/>
              </a:ext>
            </a:extLst>
          </p:cNvPr>
          <p:cNvSpPr>
            <a:spLocks noGrp="1"/>
          </p:cNvSpPr>
          <p:nvPr>
            <p:ph idx="1"/>
          </p:nvPr>
        </p:nvSpPr>
        <p:spPr>
          <a:xfrm>
            <a:off x="427429" y="2825643"/>
            <a:ext cx="4243589" cy="3320668"/>
          </a:xfrm>
        </p:spPr>
        <p:txBody>
          <a:bodyPr vert="horz" lIns="91440" tIns="45720" rIns="91440" bIns="45720" rtlCol="0" anchor="t">
            <a:normAutofit/>
          </a:bodyPr>
          <a:lstStyle/>
          <a:p>
            <a:pPr marL="0" indent="0">
              <a:buNone/>
            </a:pPr>
            <a:endParaRPr lang="en-US" sz="1400" i="1"/>
          </a:p>
          <a:p>
            <a:r>
              <a:rPr lang="en-US" sz="1400" b="1" i="1"/>
              <a:t>Lands Act</a:t>
            </a:r>
            <a:r>
              <a:rPr lang="en-US" sz="1400" i="1"/>
              <a:t>: </a:t>
            </a:r>
            <a:r>
              <a:rPr lang="en-US" sz="1400"/>
              <a:t>conceptual draft introduced to spring GA in 2025</a:t>
            </a:r>
          </a:p>
          <a:p>
            <a:r>
              <a:rPr lang="en-US" sz="1400" b="1" i="1"/>
              <a:t>Governance Act:</a:t>
            </a:r>
            <a:r>
              <a:rPr lang="en-US" sz="1400" i="1"/>
              <a:t> </a:t>
            </a:r>
            <a:r>
              <a:rPr lang="en-US" sz="1400"/>
              <a:t>passed by GA in 2022, enacted 2023</a:t>
            </a:r>
          </a:p>
          <a:p>
            <a:r>
              <a:rPr lang="en-US" sz="1400" b="1" i="1"/>
              <a:t>Administration of Justice</a:t>
            </a:r>
            <a:r>
              <a:rPr lang="en-US" sz="1400" i="1"/>
              <a:t>:</a:t>
            </a:r>
            <a:r>
              <a:rPr lang="en-US" sz="1400"/>
              <a:t> a framework for how TH will exercise its administration of justice power</a:t>
            </a:r>
          </a:p>
        </p:txBody>
      </p:sp>
      <p:pic>
        <p:nvPicPr>
          <p:cNvPr id="4" name="Picture 3" descr="A painting of fish swimming in water&#10;&#10;AI-generated content may be incorrect.">
            <a:extLst>
              <a:ext uri="{FF2B5EF4-FFF2-40B4-BE49-F238E27FC236}">
                <a16:creationId xmlns:a16="http://schemas.microsoft.com/office/drawing/2014/main" id="{327BEEED-1670-F083-972C-80AD0C57DB92}"/>
              </a:ext>
            </a:extLst>
          </p:cNvPr>
          <p:cNvPicPr>
            <a:picLocks noChangeAspect="1"/>
          </p:cNvPicPr>
          <p:nvPr/>
        </p:nvPicPr>
        <p:blipFill>
          <a:blip r:embed="rId3"/>
          <a:srcRect l="3897" r="7335"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590526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09C509D2-0C1A-47B8-89C1-D3AB17D452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CFE659-8C6B-8FCA-4063-932E6CB07752}"/>
              </a:ext>
            </a:extLst>
          </p:cNvPr>
          <p:cNvSpPr>
            <a:spLocks noGrp="1"/>
          </p:cNvSpPr>
          <p:nvPr>
            <p:ph type="title"/>
          </p:nvPr>
        </p:nvSpPr>
        <p:spPr>
          <a:xfrm>
            <a:off x="6600264" y="556994"/>
            <a:ext cx="4753535" cy="1672499"/>
          </a:xfrm>
        </p:spPr>
        <p:txBody>
          <a:bodyPr vert="horz" lIns="91440" tIns="45720" rIns="91440" bIns="45720" rtlCol="0">
            <a:normAutofit/>
          </a:bodyPr>
          <a:lstStyle/>
          <a:p>
            <a:r>
              <a:rPr lang="en-US" sz="3100"/>
              <a:t>The</a:t>
            </a:r>
            <a:r>
              <a:rPr lang="en-US" sz="3100" i="1"/>
              <a:t> Lands</a:t>
            </a:r>
            <a:r>
              <a:rPr lang="en-US" sz="3100" i="1" kern="1200">
                <a:latin typeface="+mj-lt"/>
                <a:ea typeface="+mj-ea"/>
                <a:cs typeface="+mj-cs"/>
              </a:rPr>
              <a:t> Act</a:t>
            </a:r>
            <a:r>
              <a:rPr lang="en-US" sz="3100"/>
              <a:t>:</a:t>
            </a:r>
            <a:br>
              <a:rPr lang="en-US" sz="3100"/>
            </a:br>
            <a:r>
              <a:rPr lang="en-US" sz="3100"/>
              <a:t>Upholding TH's Relationship with the Land</a:t>
            </a:r>
            <a:endParaRPr lang="en-US" sz="3100" kern="1200">
              <a:latin typeface="+mj-lt"/>
            </a:endParaRPr>
          </a:p>
        </p:txBody>
      </p:sp>
      <p:pic>
        <p:nvPicPr>
          <p:cNvPr id="6" name="Picture 5" descr="Red fish from strings&#10;&#10;AI-generated content may be incorrect.">
            <a:extLst>
              <a:ext uri="{FF2B5EF4-FFF2-40B4-BE49-F238E27FC236}">
                <a16:creationId xmlns:a16="http://schemas.microsoft.com/office/drawing/2014/main" id="{18217723-17D5-5F05-71B4-E555F3B12729}"/>
              </a:ext>
            </a:extLst>
          </p:cNvPr>
          <p:cNvPicPr>
            <a:picLocks noChangeAspect="1"/>
          </p:cNvPicPr>
          <p:nvPr/>
        </p:nvPicPr>
        <p:blipFill>
          <a:blip r:embed="rId3"/>
          <a:srcRect l="2" r="16673" b="-2"/>
          <a:stretch/>
        </p:blipFill>
        <p:spPr>
          <a:xfrm rot="5400000">
            <a:off x="-171436" y="166794"/>
            <a:ext cx="3339649" cy="3006061"/>
          </a:xfrm>
          <a:prstGeom prst="rect">
            <a:avLst/>
          </a:prstGeom>
        </p:spPr>
      </p:pic>
      <p:pic>
        <p:nvPicPr>
          <p:cNvPr id="5" name="Picture 4" descr="A reindeer standing in the snow&#10;&#10;AI-generated content may be incorrect.">
            <a:extLst>
              <a:ext uri="{FF2B5EF4-FFF2-40B4-BE49-F238E27FC236}">
                <a16:creationId xmlns:a16="http://schemas.microsoft.com/office/drawing/2014/main" id="{1DB62179-E833-20A7-8039-82CCB314F8EA}"/>
              </a:ext>
            </a:extLst>
          </p:cNvPr>
          <p:cNvPicPr>
            <a:picLocks noChangeAspect="1"/>
          </p:cNvPicPr>
          <p:nvPr/>
        </p:nvPicPr>
        <p:blipFill>
          <a:blip r:embed="rId4"/>
          <a:srcRect l="9727" r="23100" b="-1"/>
          <a:stretch/>
        </p:blipFill>
        <p:spPr>
          <a:xfrm>
            <a:off x="3198068" y="10"/>
            <a:ext cx="2991088" cy="3339639"/>
          </a:xfrm>
          <a:prstGeom prst="rect">
            <a:avLst/>
          </a:prstGeom>
        </p:spPr>
      </p:pic>
      <p:pic>
        <p:nvPicPr>
          <p:cNvPr id="4" name="Picture 3">
            <a:extLst>
              <a:ext uri="{FF2B5EF4-FFF2-40B4-BE49-F238E27FC236}">
                <a16:creationId xmlns:a16="http://schemas.microsoft.com/office/drawing/2014/main" id="{80513A0D-6B6A-4EF5-A831-E25B2A7E48F1}"/>
              </a:ext>
            </a:extLst>
          </p:cNvPr>
          <p:cNvPicPr>
            <a:picLocks noChangeAspect="1"/>
          </p:cNvPicPr>
          <p:nvPr/>
        </p:nvPicPr>
        <p:blipFill>
          <a:blip r:embed="rId5"/>
          <a:srcRect t="6454" r="1" b="21600"/>
          <a:stretch/>
        </p:blipFill>
        <p:spPr>
          <a:xfrm>
            <a:off x="-2" y="3518351"/>
            <a:ext cx="6189158" cy="3339649"/>
          </a:xfrm>
          <a:prstGeom prst="rect">
            <a:avLst/>
          </a:prstGeom>
        </p:spPr>
      </p:pic>
      <p:sp>
        <p:nvSpPr>
          <p:cNvPr id="3" name="Content Placeholder 2">
            <a:extLst>
              <a:ext uri="{FF2B5EF4-FFF2-40B4-BE49-F238E27FC236}">
                <a16:creationId xmlns:a16="http://schemas.microsoft.com/office/drawing/2014/main" id="{BCB11DE0-04AE-CF76-9D92-34D016928DEA}"/>
              </a:ext>
            </a:extLst>
          </p:cNvPr>
          <p:cNvSpPr>
            <a:spLocks noGrp="1"/>
          </p:cNvSpPr>
          <p:nvPr>
            <p:ph idx="1"/>
          </p:nvPr>
        </p:nvSpPr>
        <p:spPr>
          <a:xfrm>
            <a:off x="6600265" y="2413645"/>
            <a:ext cx="4753534" cy="3694734"/>
          </a:xfrm>
        </p:spPr>
        <p:txBody>
          <a:bodyPr vert="horz" lIns="91440" tIns="45720" rIns="91440" bIns="45720" rtlCol="0" anchor="t">
            <a:normAutofit/>
          </a:bodyPr>
          <a:lstStyle/>
          <a:p>
            <a:pPr marL="0" indent="0">
              <a:buNone/>
            </a:pPr>
            <a:r>
              <a:rPr lang="en-US" sz="1600"/>
              <a:t>Living with </a:t>
            </a:r>
            <a:r>
              <a:rPr lang="en-US" sz="1600" b="1"/>
              <a:t>integrity </a:t>
            </a:r>
            <a:r>
              <a:rPr lang="en-US" sz="1600"/>
              <a:t>means trusting the land, living in </a:t>
            </a:r>
            <a:r>
              <a:rPr lang="en-US" sz="1600" b="1"/>
              <a:t>balance</a:t>
            </a:r>
            <a:r>
              <a:rPr lang="en-US" sz="1600"/>
              <a:t> means maintaining a reciprocal relationship with the land, living in </a:t>
            </a:r>
            <a:r>
              <a:rPr lang="en-US" sz="1600" b="1"/>
              <a:t>interconnection</a:t>
            </a:r>
            <a:r>
              <a:rPr lang="en-US" sz="1600"/>
              <a:t> means we cannot survive without the land, and living with</a:t>
            </a:r>
            <a:r>
              <a:rPr lang="en-US" sz="1600" b="1"/>
              <a:t> respect</a:t>
            </a:r>
            <a:r>
              <a:rPr lang="en-US" sz="1600"/>
              <a:t> means respect for all Creation</a:t>
            </a:r>
          </a:p>
          <a:p>
            <a:pPr marL="0" indent="0">
              <a:buNone/>
            </a:pPr>
            <a:r>
              <a:rPr lang="en-US" sz="1600"/>
              <a:t>Upholding TH's Relationship with the Land means: </a:t>
            </a:r>
          </a:p>
          <a:p>
            <a:r>
              <a:rPr lang="en-US" sz="1600"/>
              <a:t>Healthy ecosystems that can support our people and our non-human relations</a:t>
            </a:r>
          </a:p>
          <a:p>
            <a:r>
              <a:rPr lang="en-US" sz="1600"/>
              <a:t>The availability of fish, wildlife, and plants </a:t>
            </a:r>
          </a:p>
          <a:p>
            <a:r>
              <a:rPr lang="en-US" sz="1600"/>
              <a:t>Opportunities and ability to access, and successfully harvest from, the land</a:t>
            </a:r>
          </a:p>
          <a:p>
            <a:r>
              <a:rPr lang="en-US" sz="1600"/>
              <a:t>Opportunities and ability to continue sharing and learning between generations and with others </a:t>
            </a:r>
          </a:p>
          <a:p>
            <a:pPr marL="0" indent="0">
              <a:buNone/>
            </a:pPr>
            <a:endParaRPr lang="en-US" sz="1600"/>
          </a:p>
        </p:txBody>
      </p:sp>
    </p:spTree>
    <p:extLst>
      <p:ext uri="{BB962C8B-B14F-4D97-AF65-F5344CB8AC3E}">
        <p14:creationId xmlns:p14="http://schemas.microsoft.com/office/powerpoint/2010/main" val="6538799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E05F1-13A4-F835-B63F-1C21CAFD7A07}"/>
              </a:ext>
            </a:extLst>
          </p:cNvPr>
          <p:cNvSpPr>
            <a:spLocks noGrp="1"/>
          </p:cNvSpPr>
          <p:nvPr>
            <p:ph type="title"/>
          </p:nvPr>
        </p:nvSpPr>
        <p:spPr>
          <a:xfrm>
            <a:off x="5371141" y="924141"/>
            <a:ext cx="6513298" cy="924549"/>
          </a:xfrm>
        </p:spPr>
        <p:txBody>
          <a:bodyPr anchor="t">
            <a:normAutofit fontScale="90000"/>
          </a:bodyPr>
          <a:lstStyle/>
          <a:p>
            <a:r>
              <a:rPr lang="en-US" sz="3200"/>
              <a:t>The </a:t>
            </a:r>
            <a:r>
              <a:rPr lang="en-US" sz="3200" i="1"/>
              <a:t>Governance Act (2022): </a:t>
            </a:r>
            <a:br>
              <a:rPr lang="en-US" sz="3200" i="1"/>
            </a:br>
            <a:r>
              <a:rPr lang="en-US" sz="3200"/>
              <a:t>Applying Our Land Vision for Governance </a:t>
            </a:r>
          </a:p>
        </p:txBody>
      </p:sp>
      <p:pic>
        <p:nvPicPr>
          <p:cNvPr id="4" name="Content Placeholder 3">
            <a:extLst>
              <a:ext uri="{FF2B5EF4-FFF2-40B4-BE49-F238E27FC236}">
                <a16:creationId xmlns:a16="http://schemas.microsoft.com/office/drawing/2014/main" id="{04B667EA-CC63-7669-4D43-1BAEA2D7F5E4}"/>
              </a:ext>
            </a:extLst>
          </p:cNvPr>
          <p:cNvPicPr>
            <a:picLocks noChangeAspect="1"/>
          </p:cNvPicPr>
          <p:nvPr/>
        </p:nvPicPr>
        <p:blipFill>
          <a:blip r:embed="rId3"/>
          <a:srcRect l="411" t="266" r="-412" b="-399"/>
          <a:stretch/>
        </p:blipFill>
        <p:spPr>
          <a:xfrm>
            <a:off x="179916" y="74092"/>
            <a:ext cx="4315152" cy="670681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24" name="Straight Connector 23">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71697"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9" name="Content Placeholder 7">
            <a:extLst>
              <a:ext uri="{FF2B5EF4-FFF2-40B4-BE49-F238E27FC236}">
                <a16:creationId xmlns:a16="http://schemas.microsoft.com/office/drawing/2014/main" id="{73A9059E-7B78-0262-F6D9-9F7B6B2E2B09}"/>
              </a:ext>
            </a:extLst>
          </p:cNvPr>
          <p:cNvSpPr>
            <a:spLocks noGrp="1"/>
          </p:cNvSpPr>
          <p:nvPr>
            <p:ph idx="1"/>
          </p:nvPr>
        </p:nvSpPr>
        <p:spPr>
          <a:xfrm>
            <a:off x="5371141" y="2220308"/>
            <a:ext cx="5941798" cy="3591207"/>
          </a:xfrm>
        </p:spPr>
        <p:txBody>
          <a:bodyPr vert="horz" lIns="91440" tIns="45720" rIns="91440" bIns="45720" rtlCol="0" anchor="t">
            <a:noAutofit/>
          </a:bodyPr>
          <a:lstStyle/>
          <a:p>
            <a:r>
              <a:rPr lang="en-US" sz="1400" b="1" dirty="0"/>
              <a:t>Integrity:</a:t>
            </a:r>
            <a:r>
              <a:rPr lang="en-US" sz="1400" dirty="0"/>
              <a:t> Knowing what is fair, what is right and upholding these truths.  Integrity</a:t>
            </a:r>
            <a:r>
              <a:rPr lang="en-US" sz="1400" dirty="0">
                <a:ea typeface="+mn-lt"/>
                <a:cs typeface="+mn-lt"/>
              </a:rPr>
              <a:t> means doing our best for our community, our land and ourselves. It is in working with integrity that we achieve fairness and consistency in our work</a:t>
            </a:r>
            <a:endParaRPr lang="en-US" sz="1400" dirty="0"/>
          </a:p>
          <a:p>
            <a:r>
              <a:rPr lang="en-US" sz="1400" b="1" dirty="0"/>
              <a:t>Respect:</a:t>
            </a:r>
            <a:r>
              <a:rPr lang="en-US" sz="1400" dirty="0"/>
              <a:t> Every person and every branch of </a:t>
            </a:r>
            <a:r>
              <a:rPr lang="en-US" sz="1400" dirty="0">
                <a:ea typeface="+mn-lt"/>
                <a:cs typeface="+mn-lt"/>
              </a:rPr>
              <a:t>Tr'ond</a:t>
            </a:r>
            <a:r>
              <a:rPr lang="en-US" sz="1400" dirty="0">
                <a:latin typeface="Times New Roman"/>
                <a:cs typeface="Times New Roman"/>
              </a:rPr>
              <a:t>ë</a:t>
            </a:r>
            <a:r>
              <a:rPr lang="en-US" sz="1400" dirty="0">
                <a:ea typeface="+mn-lt"/>
                <a:cs typeface="+mn-lt"/>
              </a:rPr>
              <a:t>k Hw</a:t>
            </a:r>
            <a:r>
              <a:rPr lang="en-US" sz="1400" dirty="0">
                <a:latin typeface="Times New Roman"/>
                <a:cs typeface="Times New Roman"/>
              </a:rPr>
              <a:t>ë</a:t>
            </a:r>
            <a:r>
              <a:rPr lang="en-US" sz="1400" dirty="0">
                <a:ea typeface="+mn-lt"/>
                <a:cs typeface="+mn-lt"/>
              </a:rPr>
              <a:t>ch'in Government is deserving of respect. Respect means knowing what role you play and doing it from a place of humility and generosity. It also means respecting the roles that others play in the functioning of our Government.</a:t>
            </a:r>
            <a:endParaRPr lang="en-US" sz="1400" dirty="0"/>
          </a:p>
          <a:p>
            <a:r>
              <a:rPr lang="en-US" sz="1400" b="1" dirty="0"/>
              <a:t>Interconnection:</a:t>
            </a:r>
            <a:r>
              <a:rPr lang="en-US" sz="1400" dirty="0"/>
              <a:t>  Different parts of </a:t>
            </a:r>
            <a:r>
              <a:rPr lang="en-US" sz="1400" dirty="0">
                <a:ea typeface="+mn-lt"/>
                <a:cs typeface="+mn-lt"/>
              </a:rPr>
              <a:t>Tr'ond</a:t>
            </a:r>
            <a:r>
              <a:rPr lang="en-US" sz="1400" dirty="0">
                <a:latin typeface="Times New Roman"/>
                <a:cs typeface="Times New Roman"/>
              </a:rPr>
              <a:t>ë</a:t>
            </a:r>
            <a:r>
              <a:rPr lang="en-US" sz="1400" dirty="0">
                <a:ea typeface="+mn-lt"/>
                <a:cs typeface="+mn-lt"/>
              </a:rPr>
              <a:t>k Hw</a:t>
            </a:r>
            <a:r>
              <a:rPr lang="en-US" sz="1400" dirty="0">
                <a:latin typeface="Times New Roman"/>
                <a:cs typeface="Times New Roman"/>
              </a:rPr>
              <a:t>ë</a:t>
            </a:r>
            <a:r>
              <a:rPr lang="en-US" sz="1400" dirty="0">
                <a:ea typeface="+mn-lt"/>
                <a:cs typeface="+mn-lt"/>
              </a:rPr>
              <a:t>ch'in government will have different roles, but all should understand and work as one towards our shared goals. The Governance Act allows for smooth communications and clear expectations between the parts.</a:t>
            </a:r>
          </a:p>
          <a:p>
            <a:r>
              <a:rPr lang="en-US" sz="1400" b="1" dirty="0"/>
              <a:t>Balance: </a:t>
            </a:r>
            <a:r>
              <a:rPr lang="en-US" sz="1400" dirty="0"/>
              <a:t>The Governance Act outlines a balanced approach to the powers and responsibilities of the government.  If one part holds too much power, it decreases the ability of the other parts of Government to operate effectively.  For our government to serve our community in the best way possible, it must operate under the principle of balance</a:t>
            </a:r>
          </a:p>
          <a:p>
            <a:pPr marL="0" indent="0">
              <a:buNone/>
            </a:pPr>
            <a:endParaRPr lang="en-US" sz="1100" dirty="0"/>
          </a:p>
        </p:txBody>
      </p:sp>
    </p:spTree>
    <p:extLst>
      <p:ext uri="{BB962C8B-B14F-4D97-AF65-F5344CB8AC3E}">
        <p14:creationId xmlns:p14="http://schemas.microsoft.com/office/powerpoint/2010/main" val="3921834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AFD62296-3CDF-CB75-CD8E-CFDA77932C39}"/>
              </a:ext>
            </a:extLst>
          </p:cNvPr>
          <p:cNvSpPr>
            <a:spLocks noGrp="1"/>
          </p:cNvSpPr>
          <p:nvPr>
            <p:ph type="title"/>
          </p:nvPr>
        </p:nvSpPr>
        <p:spPr>
          <a:xfrm>
            <a:off x="838200" y="365125"/>
            <a:ext cx="5393361" cy="1325563"/>
          </a:xfrm>
        </p:spPr>
        <p:txBody>
          <a:bodyPr>
            <a:normAutofit fontScale="90000"/>
          </a:bodyPr>
          <a:lstStyle/>
          <a:p>
            <a:r>
              <a:rPr lang="en-US" sz="3100" i="1"/>
              <a:t>Administration of Justice</a:t>
            </a:r>
            <a:r>
              <a:rPr lang="en-US" sz="3100"/>
              <a:t>: Applying Our Land Vision for Justice</a:t>
            </a:r>
          </a:p>
        </p:txBody>
      </p:sp>
      <p:sp>
        <p:nvSpPr>
          <p:cNvPr id="3" name="Content Placeholder 2">
            <a:extLst>
              <a:ext uri="{FF2B5EF4-FFF2-40B4-BE49-F238E27FC236}">
                <a16:creationId xmlns:a16="http://schemas.microsoft.com/office/drawing/2014/main" id="{BAE94F7D-83A2-A35B-A56A-293868C50974}"/>
              </a:ext>
            </a:extLst>
          </p:cNvPr>
          <p:cNvSpPr>
            <a:spLocks noGrp="1"/>
          </p:cNvSpPr>
          <p:nvPr>
            <p:ph idx="1"/>
          </p:nvPr>
        </p:nvSpPr>
        <p:spPr>
          <a:xfrm>
            <a:off x="838200" y="1825625"/>
            <a:ext cx="5393361" cy="4351338"/>
          </a:xfrm>
        </p:spPr>
        <p:txBody>
          <a:bodyPr vert="horz" lIns="91440" tIns="45720" rIns="91440" bIns="45720" rtlCol="0">
            <a:normAutofit/>
          </a:bodyPr>
          <a:lstStyle/>
          <a:p>
            <a:r>
              <a:rPr lang="en-US" sz="1500" b="1"/>
              <a:t>Interconnection:</a:t>
            </a:r>
            <a:r>
              <a:rPr lang="en-US" sz="1500"/>
              <a:t> Being mindful that everything is connected in the world, and that connections happen in many ways. Beware of black and white, linear cause and effect thinking.  Support people to find belonging and their place in community, their identity.</a:t>
            </a:r>
          </a:p>
          <a:p>
            <a:r>
              <a:rPr lang="en-US" sz="1500" b="1"/>
              <a:t>Balance: </a:t>
            </a:r>
            <a:r>
              <a:rPr lang="en-US" sz="1500"/>
              <a:t>Working to restore balance and make things whole again. Supporting people's needs rather than focusing on punishment.</a:t>
            </a:r>
          </a:p>
          <a:p>
            <a:r>
              <a:rPr lang="en-US" sz="1500" b="1"/>
              <a:t>Integrity:</a:t>
            </a:r>
            <a:r>
              <a:rPr lang="en-US" sz="1500"/>
              <a:t> Leading with integrity.  helping people to be accountable for their choices, to be responsible as members of the community.  Taking action to do things in the TH way and teaching other governments and agencies what this means.  Mentorship to help others contribute to a TH justice system</a:t>
            </a:r>
          </a:p>
          <a:p>
            <a:r>
              <a:rPr lang="en-US" sz="1500" b="1"/>
              <a:t>Respect and Openness: </a:t>
            </a:r>
            <a:r>
              <a:rPr lang="en-US" sz="1500"/>
              <a:t>Having trust rather than trying to control, having humility rather than using power-over approaches.  Willingness to hear and learn from everyone and everything, taking the best knowledge available.</a:t>
            </a:r>
          </a:p>
        </p:txBody>
      </p:sp>
      <p:pic>
        <p:nvPicPr>
          <p:cNvPr id="5" name="Picture 4" descr="A book cover with a group of people around a campfire&#10;&#10;AI-generated content may be incorrect.">
            <a:extLst>
              <a:ext uri="{FF2B5EF4-FFF2-40B4-BE49-F238E27FC236}">
                <a16:creationId xmlns:a16="http://schemas.microsoft.com/office/drawing/2014/main" id="{562CBF4C-DD6F-6DB9-4BC5-55B04465EE98}"/>
              </a:ext>
            </a:extLst>
          </p:cNvPr>
          <p:cNvPicPr>
            <a:picLocks noChangeAspect="1"/>
          </p:cNvPicPr>
          <p:nvPr/>
        </p:nvPicPr>
        <p:blipFill>
          <a:blip r:embed="rId3"/>
          <a:srcRect r="747" b="-3"/>
          <a:stretch/>
        </p:blipFill>
        <p:spPr>
          <a:xfrm>
            <a:off x="6374920" y="758514"/>
            <a:ext cx="5122238" cy="5122238"/>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23"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5988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1D357-F040-15B1-9261-EA7011BC63C3}"/>
              </a:ext>
            </a:extLst>
          </p:cNvPr>
          <p:cNvSpPr>
            <a:spLocks noGrp="1"/>
          </p:cNvSpPr>
          <p:nvPr>
            <p:ph type="title"/>
          </p:nvPr>
        </p:nvSpPr>
        <p:spPr>
          <a:xfrm>
            <a:off x="540896" y="1477560"/>
            <a:ext cx="4597747" cy="634644"/>
          </a:xfrm>
        </p:spPr>
        <p:txBody>
          <a:bodyPr vert="horz" lIns="91440" tIns="45720" rIns="91440" bIns="45720" rtlCol="0" anchor="b">
            <a:normAutofit/>
          </a:bodyPr>
          <a:lstStyle/>
          <a:p>
            <a:r>
              <a:rPr lang="en-US" kern="1200">
                <a:solidFill>
                  <a:schemeClr val="tx1"/>
                </a:solidFill>
                <a:latin typeface="+mj-lt"/>
                <a:ea typeface="+mj-ea"/>
                <a:cs typeface="+mj-cs"/>
              </a:rPr>
              <a:t>A Vision in all Directions</a:t>
            </a:r>
          </a:p>
        </p:txBody>
      </p:sp>
      <p:sp>
        <p:nvSpPr>
          <p:cNvPr id="4" name="Text Placeholder 3">
            <a:extLst>
              <a:ext uri="{FF2B5EF4-FFF2-40B4-BE49-F238E27FC236}">
                <a16:creationId xmlns:a16="http://schemas.microsoft.com/office/drawing/2014/main" id="{8F5EA6E3-7743-7360-1D56-CC13B3B93836}"/>
              </a:ext>
            </a:extLst>
          </p:cNvPr>
          <p:cNvSpPr>
            <a:spLocks noGrp="1"/>
          </p:cNvSpPr>
          <p:nvPr>
            <p:ph type="body" sz="half" idx="2"/>
          </p:nvPr>
        </p:nvSpPr>
        <p:spPr>
          <a:xfrm>
            <a:off x="540896" y="1797306"/>
            <a:ext cx="4597746" cy="3267019"/>
          </a:xfrm>
        </p:spPr>
        <p:txBody>
          <a:bodyPr vert="horz" lIns="91440" tIns="45720" rIns="91440" bIns="45720" rtlCol="0" anchor="t">
            <a:noAutofit/>
          </a:bodyPr>
          <a:lstStyle/>
          <a:p>
            <a:pPr indent="-228600">
              <a:buFont typeface="Arial" panose="020B0604020202020204" pitchFamily="34" charset="0"/>
              <a:buChar char="•"/>
            </a:pPr>
            <a:endParaRPr lang="en-US" sz="1400" b="1"/>
          </a:p>
          <a:p>
            <a:pPr indent="-228600">
              <a:buFont typeface="Arial" panose="020B0604020202020204" pitchFamily="34" charset="0"/>
              <a:buChar char="•"/>
            </a:pPr>
            <a:endParaRPr lang="en-US" sz="1400" b="1"/>
          </a:p>
          <a:p>
            <a:pPr algn="ctr"/>
            <a:r>
              <a:rPr lang="en-US" sz="1400" b="1"/>
              <a:t>"</a:t>
            </a:r>
            <a:r>
              <a:rPr lang="en-US" sz="1400" b="1" err="1"/>
              <a:t>Tsà</a:t>
            </a:r>
            <a:r>
              <a:rPr lang="en-US" sz="1400" b="1"/>
              <a:t>’ </a:t>
            </a:r>
            <a:r>
              <a:rPr lang="en-US" sz="1400" b="1" err="1"/>
              <a:t>Wëzhè</a:t>
            </a:r>
            <a:r>
              <a:rPr lang="en-US" sz="1400" b="1"/>
              <a:t> used his wits to make the world safe for us</a:t>
            </a:r>
            <a:endParaRPr lang="en-US" sz="1400"/>
          </a:p>
          <a:p>
            <a:pPr algn="ctr"/>
            <a:r>
              <a:rPr lang="en-US" sz="1400" b="1"/>
              <a:t>so we live </a:t>
            </a:r>
            <a:r>
              <a:rPr lang="en-US" sz="1400" b="1" err="1"/>
              <a:t>Tr’ëhudè</a:t>
            </a:r>
            <a:r>
              <a:rPr lang="en-US" sz="1400" b="1"/>
              <a:t> to protect the balance he made</a:t>
            </a:r>
            <a:endParaRPr lang="en-US" sz="1400"/>
          </a:p>
          <a:p>
            <a:pPr algn="ctr"/>
            <a:r>
              <a:rPr lang="en-US" sz="1400" b="1"/>
              <a:t>still telling the stories that bind us to this land</a:t>
            </a:r>
            <a:endParaRPr lang="en-US" sz="1400"/>
          </a:p>
          <a:p>
            <a:pPr algn="ctr"/>
            <a:r>
              <a:rPr lang="en-US" sz="1400" b="1"/>
              <a:t>and keeping our promises so the animals keep theirs –</a:t>
            </a:r>
            <a:endParaRPr lang="en-US" sz="1400"/>
          </a:p>
          <a:p>
            <a:pPr algn="ctr"/>
            <a:r>
              <a:rPr lang="en-US" sz="1400" b="1"/>
              <a:t>for all the generations yet to be born."</a:t>
            </a:r>
          </a:p>
          <a:p>
            <a:pPr indent="-228600" algn="ctr">
              <a:buFont typeface="Arial" panose="020B0604020202020204" pitchFamily="34" charset="0"/>
              <a:buChar char="•"/>
            </a:pPr>
            <a:endParaRPr lang="en-US" sz="1400" b="1"/>
          </a:p>
          <a:p>
            <a:pPr algn="ctr"/>
            <a:r>
              <a:rPr lang="en-US" sz="1400" b="1"/>
              <a:t>- WE ARE DËNEZHU. WE LIVE TR’ËHUDÈ</a:t>
            </a:r>
            <a:endParaRPr lang="en-US" sz="1400"/>
          </a:p>
          <a:p>
            <a:pPr indent="-228600">
              <a:buFont typeface="Arial" panose="020B0604020202020204" pitchFamily="34" charset="0"/>
              <a:buChar char="•"/>
            </a:pPr>
            <a:endParaRPr lang="en-US" sz="1400"/>
          </a:p>
        </p:txBody>
      </p:sp>
      <p:pic>
        <p:nvPicPr>
          <p:cNvPr id="13" name="Picture Placeholder 12" descr="A red circle with black text&#10;&#10;AI-generated content may be incorrect.">
            <a:extLst>
              <a:ext uri="{FF2B5EF4-FFF2-40B4-BE49-F238E27FC236}">
                <a16:creationId xmlns:a16="http://schemas.microsoft.com/office/drawing/2014/main" id="{147BAB47-27C8-016A-6548-53BD448B4818}"/>
              </a:ext>
            </a:extLst>
          </p:cNvPr>
          <p:cNvPicPr>
            <a:picLocks noGrp="1" noChangeAspect="1"/>
          </p:cNvPicPr>
          <p:nvPr>
            <p:ph type="pic" idx="1"/>
          </p:nvPr>
        </p:nvPicPr>
        <p:blipFill>
          <a:blip r:embed="rId3"/>
          <a:srcRect l="693" r="2309"/>
          <a:stretch/>
        </p:blipFill>
        <p:spPr>
          <a:xfrm>
            <a:off x="5992679" y="1293507"/>
            <a:ext cx="5426577" cy="4195903"/>
          </a:xfrm>
          <a:prstGeom prst="rect">
            <a:avLst/>
          </a:prstGeom>
        </p:spPr>
      </p:pic>
      <p:grpSp>
        <p:nvGrpSpPr>
          <p:cNvPr id="18" name="Group 17">
            <a:extLst>
              <a:ext uri="{FF2B5EF4-FFF2-40B4-BE49-F238E27FC236}">
                <a16:creationId xmlns:a16="http://schemas.microsoft.com/office/drawing/2014/main" id="{1FD67D68-9B83-C338-8342-3348D8F223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9" name="Rectangle 18">
              <a:extLst>
                <a:ext uri="{FF2B5EF4-FFF2-40B4-BE49-F238E27FC236}">
                  <a16:creationId xmlns:a16="http://schemas.microsoft.com/office/drawing/2014/main" id="{1E397F34-6B84-0D3B-0F29-B1D134B3B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9BD98075-BFC1-BE9C-7FB7-23FE55E433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7945206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870A1295-61BC-4214-AA3E-D39667302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B1B259-0F24-A1C3-C6C7-63694BFC577C}"/>
              </a:ext>
            </a:extLst>
          </p:cNvPr>
          <p:cNvSpPr>
            <a:spLocks noGrp="1"/>
          </p:cNvSpPr>
          <p:nvPr>
            <p:ph type="title"/>
          </p:nvPr>
        </p:nvSpPr>
        <p:spPr>
          <a:xfrm>
            <a:off x="804672" y="5527608"/>
            <a:ext cx="10592174" cy="1000655"/>
          </a:xfrm>
        </p:spPr>
        <p:txBody>
          <a:bodyPr vert="horz" lIns="91440" tIns="45720" rIns="91440" bIns="45720" rtlCol="0" anchor="t">
            <a:normAutofit/>
          </a:bodyPr>
          <a:lstStyle/>
          <a:p>
            <a:r>
              <a:rPr lang="en-US" sz="4000" b="1" err="1"/>
              <a:t>Mähsį</a:t>
            </a:r>
            <a:r>
              <a:rPr lang="en-US" sz="4000" b="1"/>
              <a:t>’ Cho</a:t>
            </a:r>
            <a:endParaRPr lang="en-US" sz="4000"/>
          </a:p>
        </p:txBody>
      </p:sp>
      <p:pic>
        <p:nvPicPr>
          <p:cNvPr id="4" name="Content Placeholder 3" descr="A group of houses and trees by a river&#10;&#10;AI-generated content may be incorrect.">
            <a:extLst>
              <a:ext uri="{FF2B5EF4-FFF2-40B4-BE49-F238E27FC236}">
                <a16:creationId xmlns:a16="http://schemas.microsoft.com/office/drawing/2014/main" id="{3A261753-92BD-A898-08F6-10FF0FD206D3}"/>
              </a:ext>
            </a:extLst>
          </p:cNvPr>
          <p:cNvPicPr>
            <a:picLocks noChangeAspect="1"/>
          </p:cNvPicPr>
          <p:nvPr/>
        </p:nvPicPr>
        <p:blipFill>
          <a:blip r:embed="rId3"/>
          <a:srcRect t="19637" b="19639"/>
          <a:stretch/>
        </p:blipFill>
        <p:spPr>
          <a:xfrm>
            <a:off x="-1" y="10"/>
            <a:ext cx="12192001" cy="4201449"/>
          </a:xfrm>
          <a:prstGeom prst="rect">
            <a:avLst/>
          </a:prstGeom>
        </p:spPr>
      </p:pic>
      <p:grpSp>
        <p:nvGrpSpPr>
          <p:cNvPr id="47" name="Group 46">
            <a:extLst>
              <a:ext uri="{FF2B5EF4-FFF2-40B4-BE49-F238E27FC236}">
                <a16:creationId xmlns:a16="http://schemas.microsoft.com/office/drawing/2014/main" id="{0B139475-2B26-4CA9-9413-DE741E49F7B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39" name="Freeform: Shape 38">
              <a:extLst>
                <a:ext uri="{FF2B5EF4-FFF2-40B4-BE49-F238E27FC236}">
                  <a16:creationId xmlns:a16="http://schemas.microsoft.com/office/drawing/2014/main" id="{16C6BF63-6277-4C39-BE5D-3C341662C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6EA3BAD9-C130-4A9C-9086-20D132A6CF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2587D38B-9E07-4A8B-B285-5FEBF6A60D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5EF4DD4B-217B-4346-A2B8-432793639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grpSp>
      <p:sp>
        <p:nvSpPr>
          <p:cNvPr id="29" name="Content Placeholder 14">
            <a:extLst>
              <a:ext uri="{FF2B5EF4-FFF2-40B4-BE49-F238E27FC236}">
                <a16:creationId xmlns:a16="http://schemas.microsoft.com/office/drawing/2014/main" id="{E0252D2F-BC22-6369-B2D3-5663696B42EA}"/>
              </a:ext>
            </a:extLst>
          </p:cNvPr>
          <p:cNvSpPr>
            <a:spLocks noGrp="1"/>
          </p:cNvSpPr>
          <p:nvPr>
            <p:ph idx="1"/>
          </p:nvPr>
        </p:nvSpPr>
        <p:spPr>
          <a:xfrm>
            <a:off x="804672" y="4901627"/>
            <a:ext cx="9416898" cy="484374"/>
          </a:xfrm>
        </p:spPr>
        <p:txBody>
          <a:bodyPr vert="horz" lIns="91440" tIns="45720" rIns="91440" bIns="45720" rtlCol="0" anchor="b">
            <a:noAutofit/>
          </a:bodyPr>
          <a:lstStyle/>
          <a:p>
            <a:pPr marL="0" indent="0">
              <a:buNone/>
            </a:pPr>
            <a:r>
              <a:rPr lang="en-US" sz="2400" i="1" cap="all"/>
              <a:t>We are </a:t>
            </a:r>
            <a:r>
              <a:rPr lang="en-US" sz="2400" b="1" i="1" cap="all" err="1"/>
              <a:t>Dënezhu</a:t>
            </a:r>
            <a:r>
              <a:rPr lang="en-US" sz="2400" b="1" i="1" cap="all"/>
              <a:t>. </a:t>
            </a:r>
            <a:r>
              <a:rPr lang="en-US" sz="2400" i="1"/>
              <a:t>​</a:t>
            </a:r>
            <a:r>
              <a:rPr lang="en-US" sz="2400" i="1" cap="all"/>
              <a:t>The people of this land</a:t>
            </a:r>
          </a:p>
          <a:p>
            <a:pPr marL="0" indent="0">
              <a:buNone/>
            </a:pPr>
            <a:r>
              <a:rPr lang="en-US" sz="2400" i="1" cap="all"/>
              <a:t>We are </a:t>
            </a:r>
            <a:r>
              <a:rPr lang="en-US" sz="2400" b="1" i="1" cap="all" err="1"/>
              <a:t>Tr’ondëk</a:t>
            </a:r>
            <a:r>
              <a:rPr lang="en-US" sz="2400" b="1" i="1" cap="all"/>
              <a:t> </a:t>
            </a:r>
            <a:r>
              <a:rPr lang="en-US" sz="2400" b="1" i="1" cap="all" err="1"/>
              <a:t>Hwëch’in</a:t>
            </a:r>
            <a:r>
              <a:rPr lang="en-US" sz="2400" b="1" i="1" cap="all"/>
              <a:t>.</a:t>
            </a:r>
            <a:r>
              <a:rPr lang="en-US" sz="2400" i="1" cap="all"/>
              <a:t> The people of this river.</a:t>
            </a:r>
          </a:p>
        </p:txBody>
      </p:sp>
    </p:spTree>
    <p:extLst>
      <p:ext uri="{BB962C8B-B14F-4D97-AF65-F5344CB8AC3E}">
        <p14:creationId xmlns:p14="http://schemas.microsoft.com/office/powerpoint/2010/main" val="11946533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2a671ba-ea41-4148-8fe9-a3c4f1f26b14">
      <Terms xmlns="http://schemas.microsoft.com/office/infopath/2007/PartnerControls"/>
    </lcf76f155ced4ddcb4097134ff3c332f>
    <TaxCatchAll xmlns="59dc84c8-5de7-47f4-8568-2d4b64abe92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15F28DA81B7C14C8300CD7352416C6A" ma:contentTypeVersion="19" ma:contentTypeDescription="Create a new document." ma:contentTypeScope="" ma:versionID="0cf292e67af545f681c065fd27eb7543">
  <xsd:schema xmlns:xsd="http://www.w3.org/2001/XMLSchema" xmlns:xs="http://www.w3.org/2001/XMLSchema" xmlns:p="http://schemas.microsoft.com/office/2006/metadata/properties" xmlns:ns2="12a671ba-ea41-4148-8fe9-a3c4f1f26b14" xmlns:ns3="59dc84c8-5de7-47f4-8568-2d4b64abe929" targetNamespace="http://schemas.microsoft.com/office/2006/metadata/properties" ma:root="true" ma:fieldsID="196a29187b2331d8602d0dd32d88bf2a" ns2:_="" ns3:_="">
    <xsd:import namespace="12a671ba-ea41-4148-8fe9-a3c4f1f26b14"/>
    <xsd:import namespace="59dc84c8-5de7-47f4-8568-2d4b64abe92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MediaServiceOCR" minOccurs="0"/>
                <xsd:element ref="ns2:MediaServiceLocation" minOccurs="0"/>
                <xsd:element ref="ns2:MediaLengthInSeconds" minOccurs="0"/>
                <xsd:element ref="ns2:lcf76f155ced4ddcb4097134ff3c332f" minOccurs="0"/>
                <xsd:element ref="ns3:TaxCatchAll"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2a671ba-ea41-4148-8fe9-a3c4f1f26b1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8e291170-b13b-4b7a-a85a-b2f384cdc1d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9dc84c8-5de7-47f4-8568-2d4b64abe929"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55028756-2a3d-43dc-a997-5aa08d7e1c47}" ma:internalName="TaxCatchAll" ma:showField="CatchAllData" ma:web="59dc84c8-5de7-47f4-8568-2d4b64abe929">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3F9D8EA-122E-4B80-A2FA-F8F69CCA7BFD}">
  <ds:schemaRefs>
    <ds:schemaRef ds:uri="http://schemas.microsoft.com/office/2006/metadata/properties"/>
    <ds:schemaRef ds:uri="http://schemas.microsoft.com/office/infopath/2007/PartnerControls"/>
    <ds:schemaRef ds:uri="12a671ba-ea41-4148-8fe9-a3c4f1f26b14"/>
    <ds:schemaRef ds:uri="59dc84c8-5de7-47f4-8568-2d4b64abe929"/>
  </ds:schemaRefs>
</ds:datastoreItem>
</file>

<file path=customXml/itemProps2.xml><?xml version="1.0" encoding="utf-8"?>
<ds:datastoreItem xmlns:ds="http://schemas.openxmlformats.org/officeDocument/2006/customXml" ds:itemID="{B1DE0EA2-928B-4022-B7C5-F03B602AD7F9}">
  <ds:schemaRefs>
    <ds:schemaRef ds:uri="http://schemas.microsoft.com/sharepoint/v3/contenttype/forms"/>
  </ds:schemaRefs>
</ds:datastoreItem>
</file>

<file path=customXml/itemProps3.xml><?xml version="1.0" encoding="utf-8"?>
<ds:datastoreItem xmlns:ds="http://schemas.openxmlformats.org/officeDocument/2006/customXml" ds:itemID="{9AAD75E5-EFB0-45CF-9BDC-161647230DA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2a671ba-ea41-4148-8fe9-a3c4f1f26b14"/>
    <ds:schemaRef ds:uri="59dc84c8-5de7-47f4-8568-2d4b64abe92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8</TotalTime>
  <Words>1037</Words>
  <Application>Microsoft Office PowerPoint</Application>
  <PresentationFormat>Widescreen</PresentationFormat>
  <Paragraphs>88</Paragraphs>
  <Slides>13</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Aptos</vt:lpstr>
      <vt:lpstr>Aptos Display</vt:lpstr>
      <vt:lpstr>Arial</vt:lpstr>
      <vt:lpstr>Calibri</vt:lpstr>
      <vt:lpstr>Times New Roman</vt:lpstr>
      <vt:lpstr>office theme</vt:lpstr>
      <vt:lpstr>(Our Stories Are Our Law)</vt:lpstr>
      <vt:lpstr>PowerPoint Presentation</vt:lpstr>
      <vt:lpstr>Tsà’ wëzhè Beaver Man</vt:lpstr>
      <vt:lpstr>Dënezhu Law</vt:lpstr>
      <vt:lpstr>Dënezhu Law Revitalization</vt:lpstr>
      <vt:lpstr>PowerPoint Presentation</vt:lpstr>
      <vt:lpstr>Land Vision &amp; Dënezhu Values</vt:lpstr>
      <vt:lpstr>How Tr'ondëk Hwëch'in Laws and Frameworks Apply the Land Vision</vt:lpstr>
      <vt:lpstr>The Lands Act: Upholding TH's Relationship with the Land</vt:lpstr>
      <vt:lpstr>The Governance Act (2022):  Applying Our Land Vision for Governance </vt:lpstr>
      <vt:lpstr>Administration of Justice: Applying Our Land Vision for Justice</vt:lpstr>
      <vt:lpstr>A Vision in all Directions</vt:lpstr>
      <vt:lpstr>Mähsį’ Cho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Fraser</dc:creator>
  <cp:lastModifiedBy>Darren Zanussi</cp:lastModifiedBy>
  <cp:revision>249</cp:revision>
  <dcterms:created xsi:type="dcterms:W3CDTF">2025-02-03T20:48:34Z</dcterms:created>
  <dcterms:modified xsi:type="dcterms:W3CDTF">2025-03-13T15:19:59Z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0x010100715F28DA81B7C14C8300CD7352416C6A</vt:lpwstr>
  </property>
  <property fmtid="{D5CDD505-2E9C-101B-9397-08002B2CF9AE}" pid="3" name="MediaServiceImageTags">
    <vt:lpwstr/>
  </property>
</Properties>
</file>