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39.fntdata"/><Relationship Id="rId21" Type="http://schemas.openxmlformats.org/officeDocument/2006/relationships/slide" Target="slides/slide16.xml"/><Relationship Id="rId34" Type="http://schemas.openxmlformats.org/officeDocument/2006/relationships/font" Target="fonts/font34.fntdata"/><Relationship Id="rId42" Type="http://schemas.openxmlformats.org/officeDocument/2006/relationships/font" Target="fonts/font42.fntdata"/><Relationship Id="rId47" Type="http://schemas.openxmlformats.org/officeDocument/2006/relationships/font" Target="fonts/font47.fntdata"/><Relationship Id="rId50" Type="http://schemas.openxmlformats.org/officeDocument/2006/relationships/font" Target="fonts/font50.fntdata"/><Relationship Id="rId55" Type="http://schemas.openxmlformats.org/officeDocument/2006/relationships/customXml" Target="../customXml/item1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37.fntdata"/><Relationship Id="rId40" Type="http://schemas.openxmlformats.org/officeDocument/2006/relationships/font" Target="fonts/font40.fntdata"/><Relationship Id="rId45" Type="http://schemas.openxmlformats.org/officeDocument/2006/relationships/font" Target="fonts/font45.fntdata"/><Relationship Id="rId53" Type="http://schemas.openxmlformats.org/officeDocument/2006/relationships/font" Target="fonts/font53.fntdata"/><Relationship Id="rId5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35.fntdata"/><Relationship Id="rId4" Type="http://schemas.openxmlformats.org/officeDocument/2006/relationships/theme" Target="theme/theme1.xml"/><Relationship Id="rId43" Type="http://schemas.openxmlformats.org/officeDocument/2006/relationships/font" Target="fonts/font43.fntdata"/><Relationship Id="rId48" Type="http://schemas.openxmlformats.org/officeDocument/2006/relationships/font" Target="fonts/font48.fntdata"/><Relationship Id="rId9" Type="http://schemas.openxmlformats.org/officeDocument/2006/relationships/slide" Target="slides/slide4.xml"/><Relationship Id="rId56" Type="http://schemas.openxmlformats.org/officeDocument/2006/relationships/customXml" Target="../customXml/item2.xml"/><Relationship Id="rId51" Type="http://schemas.openxmlformats.org/officeDocument/2006/relationships/font" Target="fonts/font51.fntdata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3.fntdata"/><Relationship Id="rId38" Type="http://schemas.openxmlformats.org/officeDocument/2006/relationships/font" Target="fonts/font38.fntdata"/><Relationship Id="rId46" Type="http://schemas.openxmlformats.org/officeDocument/2006/relationships/font" Target="fonts/font46.fntdata"/><Relationship Id="rId20" Type="http://schemas.openxmlformats.org/officeDocument/2006/relationships/slide" Target="slides/slide15.xml"/><Relationship Id="rId41" Type="http://schemas.openxmlformats.org/officeDocument/2006/relationships/font" Target="fonts/font41.fntdata"/><Relationship Id="rId54" Type="http://schemas.openxmlformats.org/officeDocument/2006/relationships/font" Target="fonts/font5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36.fntdata"/><Relationship Id="rId49" Type="http://schemas.openxmlformats.org/officeDocument/2006/relationships/font" Target="fonts/font49.fntdata"/><Relationship Id="rId57" Type="http://schemas.openxmlformats.org/officeDocument/2006/relationships/customXml" Target="../customXml/item3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font" Target="fonts/font44.fntdata"/><Relationship Id="rId52" Type="http://schemas.openxmlformats.org/officeDocument/2006/relationships/font" Target="fonts/font52.fntdata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jpeg" Type="http://schemas.openxmlformats.org/officeDocument/2006/relationships/image"/><Relationship Id="rId5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Relationship Id="rId5" Target="../media/image12.jpe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jpeg" Type="http://schemas.openxmlformats.org/officeDocument/2006/relationships/image"/><Relationship Id="rId9" Target="../media/image1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12" Target="../media/image33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11" Target="../media/image43.svg" Type="http://schemas.openxmlformats.org/officeDocument/2006/relationships/image"/><Relationship Id="rId12" Target="../media/image44.png" Type="http://schemas.openxmlformats.org/officeDocument/2006/relationships/image"/><Relationship Id="rId13" Target="../media/image45.svg" Type="http://schemas.openxmlformats.org/officeDocument/2006/relationships/image"/><Relationship Id="rId14" Target="../media/image46.png" Type="http://schemas.openxmlformats.org/officeDocument/2006/relationships/image"/><Relationship Id="rId15" Target="../media/image47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57.svg" Type="http://schemas.openxmlformats.org/officeDocument/2006/relationships/image"/><Relationship Id="rId12" Target="../media/image58.png" Type="http://schemas.openxmlformats.org/officeDocument/2006/relationships/image"/><Relationship Id="rId13" Target="../media/image59.svg" Type="http://schemas.openxmlformats.org/officeDocument/2006/relationships/image"/><Relationship Id="rId14" Target="../media/image60.png" Type="http://schemas.openxmlformats.org/officeDocument/2006/relationships/image"/><Relationship Id="rId15" Target="../media/image61.svg" Type="http://schemas.openxmlformats.org/officeDocument/2006/relationships/image"/><Relationship Id="rId16" Target="../media/image62.png" Type="http://schemas.openxmlformats.org/officeDocument/2006/relationships/image"/><Relationship Id="rId17" Target="../media/image63.svg" Type="http://schemas.openxmlformats.org/officeDocument/2006/relationships/image"/><Relationship Id="rId18" Target="../media/image64.png" Type="http://schemas.openxmlformats.org/officeDocument/2006/relationships/image"/><Relationship Id="rId19" Target="../media/image65.svg" Type="http://schemas.openxmlformats.org/officeDocument/2006/relationships/image"/><Relationship Id="rId2" Target="../media/image48.png" Type="http://schemas.openxmlformats.org/officeDocument/2006/relationships/image"/><Relationship Id="rId20" Target="../media/image66.png" Type="http://schemas.openxmlformats.org/officeDocument/2006/relationships/image"/><Relationship Id="rId21" Target="../media/image67.svg" Type="http://schemas.openxmlformats.org/officeDocument/2006/relationships/image"/><Relationship Id="rId22" Target="../media/image68.png" Type="http://schemas.openxmlformats.org/officeDocument/2006/relationships/image"/><Relationship Id="rId23" Target="../media/image69.svg" Type="http://schemas.openxmlformats.org/officeDocument/2006/relationships/image"/><Relationship Id="rId3" Target="../media/image49.png" Type="http://schemas.openxmlformats.org/officeDocument/2006/relationships/image"/><Relationship Id="rId4" Target="../media/image50.sv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54.png" Type="http://schemas.openxmlformats.org/officeDocument/2006/relationships/image"/><Relationship Id="rId9" Target="../media/image5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pn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1.jpeg" Type="http://schemas.openxmlformats.org/officeDocument/2006/relationships/image"/><Relationship Id="rId3" Target="../media/image72.jpeg" Type="http://schemas.openxmlformats.org/officeDocument/2006/relationships/image"/><Relationship Id="rId4" Target="../media/image73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2.png" Type="http://schemas.openxmlformats.org/officeDocument/2006/relationships/image"/><Relationship Id="rId11" Target="../media/image83.svg" Type="http://schemas.openxmlformats.org/officeDocument/2006/relationships/image"/><Relationship Id="rId12" Target="../media/image84.png" Type="http://schemas.openxmlformats.org/officeDocument/2006/relationships/image"/><Relationship Id="rId13" Target="../media/image85.svg" Type="http://schemas.openxmlformats.org/officeDocument/2006/relationships/image"/><Relationship Id="rId14" Target="../media/image86.png" Type="http://schemas.openxmlformats.org/officeDocument/2006/relationships/image"/><Relationship Id="rId15" Target="../media/image87.svg" Type="http://schemas.openxmlformats.org/officeDocument/2006/relationships/image"/><Relationship Id="rId16" Target="../media/image88.png" Type="http://schemas.openxmlformats.org/officeDocument/2006/relationships/image"/><Relationship Id="rId17" Target="../media/image89.svg" Type="http://schemas.openxmlformats.org/officeDocument/2006/relationships/image"/><Relationship Id="rId18" Target="../media/image90.png" Type="http://schemas.openxmlformats.org/officeDocument/2006/relationships/image"/><Relationship Id="rId19" Target="../media/image91.svg" Type="http://schemas.openxmlformats.org/officeDocument/2006/relationships/image"/><Relationship Id="rId2" Target="../media/image74.png" Type="http://schemas.openxmlformats.org/officeDocument/2006/relationships/image"/><Relationship Id="rId20" Target="../media/image92.png" Type="http://schemas.openxmlformats.org/officeDocument/2006/relationships/image"/><Relationship Id="rId21" Target="../media/image93.svg" Type="http://schemas.openxmlformats.org/officeDocument/2006/relationships/image"/><Relationship Id="rId22" Target="../media/image94.jpeg" Type="http://schemas.openxmlformats.org/officeDocument/2006/relationships/image"/><Relationship Id="rId3" Target="../media/image75.svg" Type="http://schemas.openxmlformats.org/officeDocument/2006/relationships/image"/><Relationship Id="rId4" Target="../media/image76.png" Type="http://schemas.openxmlformats.org/officeDocument/2006/relationships/image"/><Relationship Id="rId5" Target="../media/image77.svg" Type="http://schemas.openxmlformats.org/officeDocument/2006/relationships/image"/><Relationship Id="rId6" Target="../media/image78.png" Type="http://schemas.openxmlformats.org/officeDocument/2006/relationships/image"/><Relationship Id="rId7" Target="../media/image79.svg" Type="http://schemas.openxmlformats.org/officeDocument/2006/relationships/image"/><Relationship Id="rId8" Target="../media/image80.png" Type="http://schemas.openxmlformats.org/officeDocument/2006/relationships/image"/><Relationship Id="rId9" Target="../media/image81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3.png" Type="http://schemas.openxmlformats.org/officeDocument/2006/relationships/image"/><Relationship Id="rId11" Target="../media/image104.svg" Type="http://schemas.openxmlformats.org/officeDocument/2006/relationships/image"/><Relationship Id="rId12" Target="../media/image105.png" Type="http://schemas.openxmlformats.org/officeDocument/2006/relationships/image"/><Relationship Id="rId13" Target="../media/image106.svg" Type="http://schemas.openxmlformats.org/officeDocument/2006/relationships/image"/><Relationship Id="rId14" Target="../media/image107.png" Type="http://schemas.openxmlformats.org/officeDocument/2006/relationships/image"/><Relationship Id="rId15" Target="../media/image108.svg" Type="http://schemas.openxmlformats.org/officeDocument/2006/relationships/image"/><Relationship Id="rId16" Target="../media/image109.png" Type="http://schemas.openxmlformats.org/officeDocument/2006/relationships/image"/><Relationship Id="rId17" Target="../media/image110.svg" Type="http://schemas.openxmlformats.org/officeDocument/2006/relationships/image"/><Relationship Id="rId2" Target="../media/image95.png" Type="http://schemas.openxmlformats.org/officeDocument/2006/relationships/image"/><Relationship Id="rId3" Target="../media/image96.svg" Type="http://schemas.openxmlformats.org/officeDocument/2006/relationships/image"/><Relationship Id="rId4" Target="../media/image97.png" Type="http://schemas.openxmlformats.org/officeDocument/2006/relationships/image"/><Relationship Id="rId5" Target="../media/image98.svg" Type="http://schemas.openxmlformats.org/officeDocument/2006/relationships/image"/><Relationship Id="rId6" Target="../media/image99.png" Type="http://schemas.openxmlformats.org/officeDocument/2006/relationships/image"/><Relationship Id="rId7" Target="../media/image100.svg" Type="http://schemas.openxmlformats.org/officeDocument/2006/relationships/image"/><Relationship Id="rId8" Target="../media/image101.png" Type="http://schemas.openxmlformats.org/officeDocument/2006/relationships/image"/><Relationship Id="rId9" Target="../media/image102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1.png" Type="http://schemas.openxmlformats.org/officeDocument/2006/relationships/image"/><Relationship Id="rId3" Target="../media/image112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3.jpeg" Type="http://schemas.openxmlformats.org/officeDocument/2006/relationships/image"/><Relationship Id="rId3" Target="../media/image114.jpeg" Type="http://schemas.openxmlformats.org/officeDocument/2006/relationships/image"/><Relationship Id="rId4" Target="../media/image115.png" Type="http://schemas.openxmlformats.org/officeDocument/2006/relationships/image"/><Relationship Id="rId5" Target="../media/image116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7.jpeg" Type="http://schemas.openxmlformats.org/officeDocument/2006/relationships/image"/><Relationship Id="rId3" Target="../media/image118.jpeg" Type="http://schemas.openxmlformats.org/officeDocument/2006/relationships/image"/><Relationship Id="rId4" Target="../media/image119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0.png" Type="http://schemas.openxmlformats.org/officeDocument/2006/relationships/image"/><Relationship Id="rId3" Target="../media/image121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0.jpeg" Type="http://schemas.openxmlformats.org/officeDocument/2006/relationships/image"/><Relationship Id="rId11" Target="../media/image131.jpeg" Type="http://schemas.openxmlformats.org/officeDocument/2006/relationships/image"/><Relationship Id="rId12" Target="../media/image132.jpeg" Type="http://schemas.openxmlformats.org/officeDocument/2006/relationships/image"/><Relationship Id="rId2" Target="../media/image122.png" Type="http://schemas.openxmlformats.org/officeDocument/2006/relationships/image"/><Relationship Id="rId3" Target="../media/image123.svg" Type="http://schemas.openxmlformats.org/officeDocument/2006/relationships/image"/><Relationship Id="rId4" Target="../media/image124.jpeg" Type="http://schemas.openxmlformats.org/officeDocument/2006/relationships/image"/><Relationship Id="rId5" Target="../media/image125.png" Type="http://schemas.openxmlformats.org/officeDocument/2006/relationships/image"/><Relationship Id="rId6" Target="../media/image126.svg" Type="http://schemas.openxmlformats.org/officeDocument/2006/relationships/image"/><Relationship Id="rId7" Target="../media/image127.jpeg" Type="http://schemas.openxmlformats.org/officeDocument/2006/relationships/image"/><Relationship Id="rId8" Target="../media/image128.jpeg" Type="http://schemas.openxmlformats.org/officeDocument/2006/relationships/image"/><Relationship Id="rId9" Target="../media/image129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BE8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071" y="0"/>
            <a:ext cx="4239083" cy="10287000"/>
            <a:chOff x="0" y="0"/>
            <a:chExt cx="5652111" cy="13716000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2826056" y="0"/>
              <a:ext cx="2826056" cy="13716000"/>
              <a:chOff x="0" y="0"/>
              <a:chExt cx="558233" cy="270933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558233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5582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28412B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413028" y="0"/>
              <a:ext cx="2826056" cy="13716000"/>
              <a:chOff x="0" y="0"/>
              <a:chExt cx="558233" cy="2709333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558233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5582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656020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0" y="0"/>
              <a:ext cx="2826056" cy="13716000"/>
              <a:chOff x="0" y="0"/>
              <a:chExt cx="558233" cy="2709333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558233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5582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A66A21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12" id="12"/>
          <p:cNvSpPr txBox="true"/>
          <p:nvPr/>
        </p:nvSpPr>
        <p:spPr>
          <a:xfrm rot="0">
            <a:off x="4633952" y="3026472"/>
            <a:ext cx="12625348" cy="307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34"/>
              </a:lnSpc>
            </a:pPr>
            <a:r>
              <a:rPr lang="en-US" sz="12200">
                <a:solidFill>
                  <a:srgbClr val="28412B"/>
                </a:solidFill>
                <a:latin typeface="Alatsi"/>
                <a:ea typeface="Alatsi"/>
                <a:cs typeface="Alatsi"/>
                <a:sym typeface="Alatsi"/>
              </a:rPr>
              <a:t>INDIGENOUS FOOD SOVEREIGNTY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2646898" y="-210192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633952" y="5992685"/>
            <a:ext cx="12625348" cy="978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29"/>
              </a:lnSpc>
            </a:pPr>
            <a:r>
              <a:rPr lang="en-US" sz="5735">
                <a:solidFill>
                  <a:srgbClr val="28412B"/>
                </a:solidFill>
                <a:latin typeface="Alatsi"/>
                <a:ea typeface="Alatsi"/>
                <a:cs typeface="Alatsi"/>
                <a:sym typeface="Alatsi"/>
              </a:rPr>
              <a:t>Presented By : NNDDC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067640" y="8725001"/>
            <a:ext cx="6882108" cy="533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76"/>
              </a:lnSpc>
            </a:pPr>
            <a:r>
              <a:rPr lang="en-US" sz="3126">
                <a:solidFill>
                  <a:srgbClr val="28412B"/>
                </a:solidFill>
                <a:latin typeface="Alatsi"/>
                <a:ea typeface="Alatsi"/>
                <a:cs typeface="Alatsi"/>
                <a:sym typeface="Alatsi"/>
              </a:rPr>
              <a:t>LCAC | 2025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1118095" y="9258300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702946" y="8800282"/>
            <a:ext cx="6882108" cy="464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LCAC | 2025</a:t>
            </a:r>
          </a:p>
        </p:txBody>
      </p:sp>
      <p:sp>
        <p:nvSpPr>
          <p:cNvPr name="AutoShape 3" id="3"/>
          <p:cNvSpPr/>
          <p:nvPr/>
        </p:nvSpPr>
        <p:spPr>
          <a:xfrm>
            <a:off x="-260599" y="9061267"/>
            <a:ext cx="7105264" cy="19050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1430169" y="9061267"/>
            <a:ext cx="7105264" cy="19050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2982861" y="5933231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2012909" y="2797221"/>
            <a:ext cx="5246391" cy="5246370"/>
            <a:chOff x="0" y="0"/>
            <a:chExt cx="6350025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4"/>
              <a:stretch>
                <a:fillRect l="-25136" t="0" r="-25136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553980" y="866775"/>
            <a:ext cx="13180039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INTRODUCTION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-3482681" y="-210192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55485" y="2406867"/>
            <a:ext cx="10974684" cy="7409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2546" indent="-451273" lvl="1">
              <a:lnSpc>
                <a:spcPts val="5852"/>
              </a:lnSpc>
              <a:buFont typeface="Arial"/>
              <a:buChar char="•"/>
            </a:pPr>
            <a:r>
              <a:rPr lang="en-US" sz="418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Acknowledging the land and communities</a:t>
            </a:r>
          </a:p>
          <a:p>
            <a:pPr algn="l" marL="902546" indent="-451273" lvl="1">
              <a:lnSpc>
                <a:spcPts val="5852"/>
              </a:lnSpc>
              <a:buFont typeface="Arial"/>
              <a:buChar char="•"/>
            </a:pPr>
            <a:r>
              <a:rPr lang="en-US" sz="418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First Nation of Na-Cho Nyäk Dun </a:t>
            </a:r>
          </a:p>
          <a:p>
            <a:pPr algn="l" marL="902546" indent="-451273" lvl="1">
              <a:lnSpc>
                <a:spcPts val="5852"/>
              </a:lnSpc>
              <a:buFont typeface="Arial"/>
              <a:buChar char="•"/>
            </a:pPr>
            <a:r>
              <a:rPr lang="en-US" sz="418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Na-Cho Nyäk Dun Development Corporation</a:t>
            </a:r>
          </a:p>
          <a:p>
            <a:pPr algn="l" marL="902546" indent="-451273" lvl="1">
              <a:lnSpc>
                <a:spcPts val="5852"/>
              </a:lnSpc>
              <a:buFont typeface="Arial"/>
              <a:buChar char="•"/>
            </a:pPr>
            <a:r>
              <a:rPr lang="en-US" sz="418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Nicole Hutton &amp; Catherine Littlefield</a:t>
            </a:r>
          </a:p>
          <a:p>
            <a:pPr algn="l">
              <a:lnSpc>
                <a:spcPts val="5852"/>
              </a:lnSpc>
            </a:pPr>
          </a:p>
          <a:p>
            <a:pPr algn="l">
              <a:lnSpc>
                <a:spcPts val="5852"/>
              </a:lnSpc>
            </a:pPr>
            <a:r>
              <a:rPr lang="en-US" sz="418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Talking about: </a:t>
            </a:r>
            <a:r>
              <a:rPr lang="en-US" sz="418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inspirations behind our work, community food research, food sovereignty projects, Ihdzi’ food hub, future visions</a:t>
            </a:r>
            <a:r>
              <a:rPr lang="en-US" sz="418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 </a:t>
            </a:r>
          </a:p>
          <a:p>
            <a:pPr algn="l">
              <a:lnSpc>
                <a:spcPts val="5852"/>
              </a:lnSpc>
            </a:pPr>
          </a:p>
          <a:p>
            <a:pPr algn="l">
              <a:lnSpc>
                <a:spcPts val="5852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137257" y="371627"/>
            <a:ext cx="2122043" cy="1690232"/>
          </a:xfrm>
          <a:custGeom>
            <a:avLst/>
            <a:gdLst/>
            <a:ahLst/>
            <a:cxnLst/>
            <a:rect r="r" b="b" t="t" l="l"/>
            <a:pathLst>
              <a:path h="1690232" w="2122043">
                <a:moveTo>
                  <a:pt x="0" y="0"/>
                </a:moveTo>
                <a:lnTo>
                  <a:pt x="2122043" y="0"/>
                </a:lnTo>
                <a:lnTo>
                  <a:pt x="2122043" y="1690232"/>
                </a:lnTo>
                <a:lnTo>
                  <a:pt x="0" y="16902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3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96350"/>
            <a:ext cx="9649200" cy="1664400"/>
            <a:chOff x="0" y="0"/>
            <a:chExt cx="12865600" cy="2219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865608" cy="2219198"/>
            </a:xfrm>
            <a:custGeom>
              <a:avLst/>
              <a:gdLst/>
              <a:ahLst/>
              <a:cxnLst/>
              <a:rect r="r" b="b" t="t" l="l"/>
              <a:pathLst>
                <a:path h="2219198" w="12865608">
                  <a:moveTo>
                    <a:pt x="0" y="0"/>
                  </a:moveTo>
                  <a:lnTo>
                    <a:pt x="12865608" y="0"/>
                  </a:lnTo>
                  <a:lnTo>
                    <a:pt x="12865608" y="2219198"/>
                  </a:lnTo>
                  <a:lnTo>
                    <a:pt x="0" y="2219198"/>
                  </a:lnTo>
                  <a:close/>
                </a:path>
              </a:pathLst>
            </a:custGeom>
            <a:solidFill>
              <a:srgbClr val="4F6228">
                <a:alpha val="3922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2865600" cy="2219200"/>
            </a:xfrm>
            <a:prstGeom prst="rect">
              <a:avLst/>
            </a:prstGeom>
          </p:spPr>
          <p:txBody>
            <a:bodyPr anchor="b" rtlCol="false" tIns="50800" lIns="50800" bIns="50800" rIns="50800"/>
            <a:lstStyle/>
            <a:p>
              <a:pPr algn="ctr">
                <a:lnSpc>
                  <a:spcPts val="10560"/>
                </a:lnSpc>
              </a:pPr>
              <a:r>
                <a:rPr lang="en-US" b="true" sz="8800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Food Systems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694750" y="396350"/>
            <a:ext cx="6290800" cy="6290800"/>
          </a:xfrm>
          <a:custGeom>
            <a:avLst/>
            <a:gdLst/>
            <a:ahLst/>
            <a:cxnLst/>
            <a:rect r="r" b="b" t="t" l="l"/>
            <a:pathLst>
              <a:path h="6290800" w="6290800">
                <a:moveTo>
                  <a:pt x="0" y="0"/>
                </a:moveTo>
                <a:lnTo>
                  <a:pt x="6290800" y="0"/>
                </a:lnTo>
                <a:lnTo>
                  <a:pt x="6290800" y="6290800"/>
                </a:lnTo>
                <a:lnTo>
                  <a:pt x="0" y="6290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419600" y="6528400"/>
            <a:ext cx="3414000" cy="646200"/>
            <a:chOff x="0" y="0"/>
            <a:chExt cx="4552000" cy="8616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552000" cy="861600"/>
            </a:xfrm>
            <a:custGeom>
              <a:avLst/>
              <a:gdLst/>
              <a:ahLst/>
              <a:cxnLst/>
              <a:rect r="r" b="b" t="t" l="l"/>
              <a:pathLst>
                <a:path h="861600" w="4552000">
                  <a:moveTo>
                    <a:pt x="0" y="0"/>
                  </a:moveTo>
                  <a:lnTo>
                    <a:pt x="4552000" y="0"/>
                  </a:lnTo>
                  <a:lnTo>
                    <a:pt x="4552000" y="861600"/>
                  </a:lnTo>
                  <a:lnTo>
                    <a:pt x="0" y="861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4552000" cy="880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Kassam &amp; Bernardo, 2022 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707100" y="2815600"/>
            <a:ext cx="7083300" cy="7083300"/>
          </a:xfrm>
          <a:custGeom>
            <a:avLst/>
            <a:gdLst/>
            <a:ahLst/>
            <a:cxnLst/>
            <a:rect r="r" b="b" t="t" l="l"/>
            <a:pathLst>
              <a:path h="7083300" w="7083300">
                <a:moveTo>
                  <a:pt x="0" y="0"/>
                </a:moveTo>
                <a:lnTo>
                  <a:pt x="7083300" y="0"/>
                </a:lnTo>
                <a:lnTo>
                  <a:pt x="7083300" y="7083300"/>
                </a:lnTo>
                <a:lnTo>
                  <a:pt x="0" y="7083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085800" y="7281700"/>
            <a:ext cx="9202200" cy="2986200"/>
            <a:chOff x="0" y="0"/>
            <a:chExt cx="12269600" cy="3981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269600" cy="3981600"/>
            </a:xfrm>
            <a:custGeom>
              <a:avLst/>
              <a:gdLst/>
              <a:ahLst/>
              <a:cxnLst/>
              <a:rect r="r" b="b" t="t" l="l"/>
              <a:pathLst>
                <a:path h="3981600" w="12269600">
                  <a:moveTo>
                    <a:pt x="0" y="0"/>
                  </a:moveTo>
                  <a:lnTo>
                    <a:pt x="12269600" y="0"/>
                  </a:lnTo>
                  <a:lnTo>
                    <a:pt x="12269600" y="3981600"/>
                  </a:lnTo>
                  <a:lnTo>
                    <a:pt x="0" y="3981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12269600" cy="39816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i="true">
                  <a:solidFill>
                    <a:srgbClr val="000000"/>
                  </a:solidFill>
                  <a:latin typeface="Canva Sans Italics"/>
                  <a:ea typeface="Canva Sans Italics"/>
                  <a:cs typeface="Canva Sans Italics"/>
                  <a:sym typeface="Canva Sans Italics"/>
                </a:rPr>
                <a:t>The multiple activities and relationships that go into food</a:t>
              </a:r>
              <a:r>
                <a:rPr lang="en-US" sz="32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(i.e., hunting, fishing, gathering, producing, transporting, processing, preserving, preparing, sharing, governing, distributing, and recycling)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96345" y="9065600"/>
            <a:ext cx="4190400" cy="1293000"/>
            <a:chOff x="0" y="0"/>
            <a:chExt cx="5587200" cy="1724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587200" cy="1724000"/>
            </a:xfrm>
            <a:custGeom>
              <a:avLst/>
              <a:gdLst/>
              <a:ahLst/>
              <a:cxnLst/>
              <a:rect r="r" b="b" t="t" l="l"/>
              <a:pathLst>
                <a:path h="1724000" w="5587200">
                  <a:moveTo>
                    <a:pt x="0" y="0"/>
                  </a:moveTo>
                  <a:lnTo>
                    <a:pt x="5587200" y="0"/>
                  </a:lnTo>
                  <a:lnTo>
                    <a:pt x="5587200" y="1724000"/>
                  </a:lnTo>
                  <a:lnTo>
                    <a:pt x="0" y="1724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5587200" cy="17335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Lemay et al., 2021 - </a:t>
              </a:r>
            </a:p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Adapted FAO Food Systems Framework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935150" y="4407926"/>
            <a:ext cx="2017200" cy="708000"/>
            <a:chOff x="0" y="0"/>
            <a:chExt cx="2689600" cy="944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689600" cy="944000"/>
            </a:xfrm>
            <a:custGeom>
              <a:avLst/>
              <a:gdLst/>
              <a:ahLst/>
              <a:cxnLst/>
              <a:rect r="r" b="b" t="t" l="l"/>
              <a:pathLst>
                <a:path h="944000" w="2689600">
                  <a:moveTo>
                    <a:pt x="0" y="0"/>
                  </a:moveTo>
                  <a:lnTo>
                    <a:pt x="2689600" y="0"/>
                  </a:lnTo>
                  <a:lnTo>
                    <a:pt x="2689600" y="944000"/>
                  </a:lnTo>
                  <a:lnTo>
                    <a:pt x="0" y="944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2689600" cy="9630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Dooli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6106750" y="4238750"/>
            <a:ext cx="2549400" cy="1046400"/>
            <a:chOff x="0" y="0"/>
            <a:chExt cx="3399200" cy="1395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99200" cy="1395200"/>
            </a:xfrm>
            <a:custGeom>
              <a:avLst/>
              <a:gdLst/>
              <a:ahLst/>
              <a:cxnLst/>
              <a:rect r="r" b="b" t="t" l="l"/>
              <a:pathLst>
                <a:path h="1395200" w="3399200">
                  <a:moveTo>
                    <a:pt x="0" y="0"/>
                  </a:moveTo>
                  <a:lnTo>
                    <a:pt x="3399200" y="0"/>
                  </a:lnTo>
                  <a:lnTo>
                    <a:pt x="3399200" y="1395200"/>
                  </a:lnTo>
                  <a:lnTo>
                    <a:pt x="0" y="1395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3399200" cy="14142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640"/>
                </a:lnSpc>
              </a:pPr>
              <a:r>
                <a:rPr lang="en-US" sz="2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Food</a:t>
              </a:r>
            </a:p>
            <a:p>
              <a:pPr algn="ctr">
                <a:lnSpc>
                  <a:spcPts val="2640"/>
                </a:lnSpc>
              </a:pPr>
              <a:r>
                <a:rPr lang="en-US" sz="2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Practices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13776" y="57750"/>
            <a:ext cx="2917800" cy="708000"/>
            <a:chOff x="0" y="0"/>
            <a:chExt cx="3890400" cy="9440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890400" cy="944000"/>
            </a:xfrm>
            <a:custGeom>
              <a:avLst/>
              <a:gdLst/>
              <a:ahLst/>
              <a:cxnLst/>
              <a:rect r="r" b="b" t="t" l="l"/>
              <a:pathLst>
                <a:path h="944000" w="3890400">
                  <a:moveTo>
                    <a:pt x="0" y="0"/>
                  </a:moveTo>
                  <a:lnTo>
                    <a:pt x="3890400" y="0"/>
                  </a:lnTo>
                  <a:lnTo>
                    <a:pt x="3890400" y="944000"/>
                  </a:lnTo>
                  <a:lnTo>
                    <a:pt x="0" y="944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890400" cy="9630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Potlatches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375100" y="2487476"/>
            <a:ext cx="3081600" cy="1046400"/>
            <a:chOff x="0" y="0"/>
            <a:chExt cx="4108800" cy="1395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108800" cy="1395200"/>
            </a:xfrm>
            <a:custGeom>
              <a:avLst/>
              <a:gdLst/>
              <a:ahLst/>
              <a:cxnLst/>
              <a:rect r="r" b="b" t="t" l="l"/>
              <a:pathLst>
                <a:path h="1395200" w="4108800">
                  <a:moveTo>
                    <a:pt x="0" y="0"/>
                  </a:moveTo>
                  <a:lnTo>
                    <a:pt x="4108800" y="0"/>
                  </a:lnTo>
                  <a:lnTo>
                    <a:pt x="4108800" y="1395200"/>
                  </a:lnTo>
                  <a:lnTo>
                    <a:pt x="0" y="1395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4108800" cy="14142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640"/>
                </a:lnSpc>
              </a:pPr>
              <a:r>
                <a:rPr lang="en-US" sz="2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Traditional </a:t>
              </a:r>
            </a:p>
            <a:p>
              <a:pPr algn="ctr">
                <a:lnSpc>
                  <a:spcPts val="2640"/>
                </a:lnSpc>
              </a:pPr>
              <a:r>
                <a:rPr lang="en-US" sz="2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Governance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567300" y="6497500"/>
            <a:ext cx="2355600" cy="708000"/>
            <a:chOff x="0" y="0"/>
            <a:chExt cx="3140800" cy="9440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140800" cy="944000"/>
            </a:xfrm>
            <a:custGeom>
              <a:avLst/>
              <a:gdLst/>
              <a:ahLst/>
              <a:cxnLst/>
              <a:rect r="r" b="b" t="t" l="l"/>
              <a:pathLst>
                <a:path h="944000" w="3140800">
                  <a:moveTo>
                    <a:pt x="0" y="0"/>
                  </a:moveTo>
                  <a:lnTo>
                    <a:pt x="3140800" y="0"/>
                  </a:lnTo>
                  <a:lnTo>
                    <a:pt x="3140800" y="944000"/>
                  </a:lnTo>
                  <a:lnTo>
                    <a:pt x="0" y="944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3140800" cy="9630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640"/>
                </a:lnSpc>
              </a:pPr>
              <a:r>
                <a:rPr lang="en-US" sz="2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Land Relations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0245350" y="5372950"/>
            <a:ext cx="1707000" cy="769800"/>
            <a:chOff x="0" y="0"/>
            <a:chExt cx="2276000" cy="10264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276000" cy="1026400"/>
            </a:xfrm>
            <a:custGeom>
              <a:avLst/>
              <a:gdLst/>
              <a:ahLst/>
              <a:cxnLst/>
              <a:rect r="r" b="b" t="t" l="l"/>
              <a:pathLst>
                <a:path h="1026400" w="2276000">
                  <a:moveTo>
                    <a:pt x="0" y="0"/>
                  </a:moveTo>
                  <a:lnTo>
                    <a:pt x="2276000" y="0"/>
                  </a:lnTo>
                  <a:lnTo>
                    <a:pt x="2276000" y="1026400"/>
                  </a:lnTo>
                  <a:lnTo>
                    <a:pt x="0" y="1026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2276000" cy="10454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b="true" sz="2600" i="true">
                  <a:solidFill>
                    <a:srgbClr val="000000"/>
                  </a:solidFill>
                  <a:latin typeface="Arimo Bold Italics"/>
                  <a:ea typeface="Arimo Bold Italics"/>
                  <a:cs typeface="Arimo Bold Italics"/>
                  <a:sym typeface="Arimo Bold Italics"/>
                </a:rPr>
                <a:t>caring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0090250" y="843650"/>
            <a:ext cx="2017200" cy="769800"/>
            <a:chOff x="0" y="0"/>
            <a:chExt cx="2689600" cy="10264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689600" cy="1026400"/>
            </a:xfrm>
            <a:custGeom>
              <a:avLst/>
              <a:gdLst/>
              <a:ahLst/>
              <a:cxnLst/>
              <a:rect r="r" b="b" t="t" l="l"/>
              <a:pathLst>
                <a:path h="1026400" w="2689600">
                  <a:moveTo>
                    <a:pt x="0" y="0"/>
                  </a:moveTo>
                  <a:lnTo>
                    <a:pt x="2689600" y="0"/>
                  </a:lnTo>
                  <a:lnTo>
                    <a:pt x="2689600" y="1026400"/>
                  </a:lnTo>
                  <a:lnTo>
                    <a:pt x="0" y="1026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9050"/>
              <a:ext cx="2689600" cy="10454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b="true" sz="2600" i="true">
                  <a:solidFill>
                    <a:srgbClr val="000000"/>
                  </a:solidFill>
                  <a:latin typeface="Arimo Bold Italics"/>
                  <a:ea typeface="Arimo Bold Italics"/>
                  <a:cs typeface="Arimo Bold Italics"/>
                  <a:sym typeface="Arimo Bold Italics"/>
                </a:rPr>
                <a:t>sharing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5896150" y="5372950"/>
            <a:ext cx="2017200" cy="769800"/>
            <a:chOff x="0" y="0"/>
            <a:chExt cx="2689600" cy="10264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689600" cy="1026400"/>
            </a:xfrm>
            <a:custGeom>
              <a:avLst/>
              <a:gdLst/>
              <a:ahLst/>
              <a:cxnLst/>
              <a:rect r="r" b="b" t="t" l="l"/>
              <a:pathLst>
                <a:path h="1026400" w="2689600">
                  <a:moveTo>
                    <a:pt x="0" y="0"/>
                  </a:moveTo>
                  <a:lnTo>
                    <a:pt x="2689600" y="0"/>
                  </a:lnTo>
                  <a:lnTo>
                    <a:pt x="2689600" y="1026400"/>
                  </a:lnTo>
                  <a:lnTo>
                    <a:pt x="0" y="1026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2689600" cy="10454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b="true" sz="2600" i="true">
                  <a:solidFill>
                    <a:srgbClr val="000000"/>
                  </a:solidFill>
                  <a:latin typeface="Arimo Bold Italics"/>
                  <a:ea typeface="Arimo Bold Italics"/>
                  <a:cs typeface="Arimo Bold Italics"/>
                  <a:sym typeface="Arimo Bold Italics"/>
                </a:rPr>
                <a:t>respect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5896150" y="843650"/>
            <a:ext cx="2194800" cy="769800"/>
            <a:chOff x="0" y="0"/>
            <a:chExt cx="2926400" cy="10264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926400" cy="1026400"/>
            </a:xfrm>
            <a:custGeom>
              <a:avLst/>
              <a:gdLst/>
              <a:ahLst/>
              <a:cxnLst/>
              <a:rect r="r" b="b" t="t" l="l"/>
              <a:pathLst>
                <a:path h="1026400" w="2926400">
                  <a:moveTo>
                    <a:pt x="0" y="0"/>
                  </a:moveTo>
                  <a:lnTo>
                    <a:pt x="2926400" y="0"/>
                  </a:lnTo>
                  <a:lnTo>
                    <a:pt x="2926400" y="1026400"/>
                  </a:lnTo>
                  <a:lnTo>
                    <a:pt x="0" y="1026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19050"/>
              <a:ext cx="2926400" cy="10454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b="true" sz="2600" i="true">
                  <a:solidFill>
                    <a:srgbClr val="000000"/>
                  </a:solidFill>
                  <a:latin typeface="Arimo Bold Italics"/>
                  <a:ea typeface="Arimo Bold Italics"/>
                  <a:cs typeface="Arimo Bold Italics"/>
                  <a:sym typeface="Arimo Bold Italics"/>
                </a:rPr>
                <a:t>teaching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6051250" y="1769176"/>
            <a:ext cx="2660400" cy="1046400"/>
            <a:chOff x="0" y="0"/>
            <a:chExt cx="3547200" cy="13952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547200" cy="1395200"/>
            </a:xfrm>
            <a:custGeom>
              <a:avLst/>
              <a:gdLst/>
              <a:ahLst/>
              <a:cxnLst/>
              <a:rect r="r" b="b" t="t" l="l"/>
              <a:pathLst>
                <a:path h="1395200" w="3547200">
                  <a:moveTo>
                    <a:pt x="0" y="0"/>
                  </a:moveTo>
                  <a:lnTo>
                    <a:pt x="3547200" y="0"/>
                  </a:lnTo>
                  <a:lnTo>
                    <a:pt x="3547200" y="1395200"/>
                  </a:lnTo>
                  <a:lnTo>
                    <a:pt x="0" y="1395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3547200" cy="14142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640"/>
                </a:lnSpc>
              </a:pPr>
              <a:r>
                <a:rPr lang="en-US" sz="2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Knowledge            Keepers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4787550" y="57750"/>
            <a:ext cx="2970600" cy="708000"/>
            <a:chOff x="0" y="0"/>
            <a:chExt cx="3960800" cy="9440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960800" cy="944000"/>
            </a:xfrm>
            <a:custGeom>
              <a:avLst/>
              <a:gdLst/>
              <a:ahLst/>
              <a:cxnLst/>
              <a:rect r="r" b="b" t="t" l="l"/>
              <a:pathLst>
                <a:path h="944000" w="3960800">
                  <a:moveTo>
                    <a:pt x="0" y="0"/>
                  </a:moveTo>
                  <a:lnTo>
                    <a:pt x="3960800" y="0"/>
                  </a:lnTo>
                  <a:lnTo>
                    <a:pt x="3960800" y="944000"/>
                  </a:lnTo>
                  <a:lnTo>
                    <a:pt x="0" y="944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19050"/>
              <a:ext cx="3960800" cy="9630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Spirituality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3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5150" y="5962300"/>
            <a:ext cx="3241848" cy="4324700"/>
          </a:xfrm>
          <a:custGeom>
            <a:avLst/>
            <a:gdLst/>
            <a:ahLst/>
            <a:cxnLst/>
            <a:rect r="r" b="b" t="t" l="l"/>
            <a:pathLst>
              <a:path h="4324700" w="3241848">
                <a:moveTo>
                  <a:pt x="0" y="0"/>
                </a:moveTo>
                <a:lnTo>
                  <a:pt x="3241848" y="0"/>
                </a:lnTo>
                <a:lnTo>
                  <a:pt x="3241848" y="4324700"/>
                </a:lnTo>
                <a:lnTo>
                  <a:pt x="0" y="4324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10059" r="0" b="-100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51850" y="6339676"/>
            <a:ext cx="2976600" cy="3963602"/>
          </a:xfrm>
          <a:custGeom>
            <a:avLst/>
            <a:gdLst/>
            <a:ahLst/>
            <a:cxnLst/>
            <a:rect r="r" b="b" t="t" l="l"/>
            <a:pathLst>
              <a:path h="3963602" w="2976600">
                <a:moveTo>
                  <a:pt x="0" y="0"/>
                </a:moveTo>
                <a:lnTo>
                  <a:pt x="2976600" y="0"/>
                </a:lnTo>
                <a:lnTo>
                  <a:pt x="2976600" y="3963602"/>
                </a:lnTo>
                <a:lnTo>
                  <a:pt x="0" y="39636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50598" y="2728158"/>
            <a:ext cx="12656400" cy="2983252"/>
            <a:chOff x="0" y="0"/>
            <a:chExt cx="16875200" cy="39776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875199" cy="3977670"/>
            </a:xfrm>
            <a:custGeom>
              <a:avLst/>
              <a:gdLst/>
              <a:ahLst/>
              <a:cxnLst/>
              <a:rect r="r" b="b" t="t" l="l"/>
              <a:pathLst>
                <a:path h="3977670" w="16875199">
                  <a:moveTo>
                    <a:pt x="0" y="0"/>
                  </a:moveTo>
                  <a:lnTo>
                    <a:pt x="16875199" y="0"/>
                  </a:lnTo>
                  <a:lnTo>
                    <a:pt x="16875199" y="3977670"/>
                  </a:lnTo>
                  <a:lnTo>
                    <a:pt x="0" y="39776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200025"/>
              <a:ext cx="16875200" cy="417769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120"/>
                </a:lnSpc>
              </a:pPr>
              <a:r>
                <a:rPr lang="en-US" sz="3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The everyday relationships, activities, and decision-making that go into sustaining community </a:t>
              </a:r>
              <a:r>
                <a:rPr lang="en-US" b="true" sz="340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foodways</a:t>
              </a:r>
              <a:r>
                <a:rPr lang="en-US" sz="3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– the ways of knowing, producing, distributing, and consuming food that are embedded in land, culture, tradition, and worldview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0" y="438050"/>
            <a:ext cx="16524600" cy="1664400"/>
            <a:chOff x="0" y="0"/>
            <a:chExt cx="22032800" cy="221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032849" cy="2219198"/>
            </a:xfrm>
            <a:custGeom>
              <a:avLst/>
              <a:gdLst/>
              <a:ahLst/>
              <a:cxnLst/>
              <a:rect r="r" b="b" t="t" l="l"/>
              <a:pathLst>
                <a:path h="2219198" w="22032849">
                  <a:moveTo>
                    <a:pt x="0" y="0"/>
                  </a:moveTo>
                  <a:lnTo>
                    <a:pt x="22032849" y="0"/>
                  </a:lnTo>
                  <a:lnTo>
                    <a:pt x="22032849" y="2219198"/>
                  </a:lnTo>
                  <a:lnTo>
                    <a:pt x="0" y="2219198"/>
                  </a:lnTo>
                  <a:close/>
                </a:path>
              </a:pathLst>
            </a:custGeom>
            <a:solidFill>
              <a:srgbClr val="4F6228">
                <a:alpha val="3922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2032800" cy="2219200"/>
            </a:xfrm>
            <a:prstGeom prst="rect">
              <a:avLst/>
            </a:prstGeom>
          </p:spPr>
          <p:txBody>
            <a:bodyPr anchor="b" rtlCol="false" tIns="50800" lIns="50800" bIns="50800" rIns="50800"/>
            <a:lstStyle/>
            <a:p>
              <a:pPr algn="ctr">
                <a:lnSpc>
                  <a:spcPts val="10560"/>
                </a:lnSpc>
              </a:pPr>
              <a:r>
                <a:rPr lang="en-US" b="true" sz="8800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Community Economy of Food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-410850" y="6355976"/>
            <a:ext cx="2976600" cy="3963622"/>
          </a:xfrm>
          <a:custGeom>
            <a:avLst/>
            <a:gdLst/>
            <a:ahLst/>
            <a:cxnLst/>
            <a:rect r="r" b="b" t="t" l="l"/>
            <a:pathLst>
              <a:path h="3963622" w="2976600">
                <a:moveTo>
                  <a:pt x="0" y="0"/>
                </a:moveTo>
                <a:lnTo>
                  <a:pt x="2976600" y="0"/>
                </a:lnTo>
                <a:lnTo>
                  <a:pt x="2976600" y="3963622"/>
                </a:lnTo>
                <a:lnTo>
                  <a:pt x="0" y="39636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627150" y="6337118"/>
            <a:ext cx="2976600" cy="3968762"/>
          </a:xfrm>
          <a:custGeom>
            <a:avLst/>
            <a:gdLst/>
            <a:ahLst/>
            <a:cxnLst/>
            <a:rect r="r" b="b" t="t" l="l"/>
            <a:pathLst>
              <a:path h="3968762" w="2976600">
                <a:moveTo>
                  <a:pt x="0" y="0"/>
                </a:moveTo>
                <a:lnTo>
                  <a:pt x="2976600" y="0"/>
                </a:lnTo>
                <a:lnTo>
                  <a:pt x="2976600" y="3968762"/>
                </a:lnTo>
                <a:lnTo>
                  <a:pt x="0" y="39687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098250" y="6372300"/>
            <a:ext cx="2946726" cy="3931000"/>
          </a:xfrm>
          <a:custGeom>
            <a:avLst/>
            <a:gdLst/>
            <a:ahLst/>
            <a:cxnLst/>
            <a:rect r="r" b="b" t="t" l="l"/>
            <a:pathLst>
              <a:path h="3931000" w="2946726">
                <a:moveTo>
                  <a:pt x="0" y="0"/>
                </a:moveTo>
                <a:lnTo>
                  <a:pt x="2946726" y="0"/>
                </a:lnTo>
                <a:lnTo>
                  <a:pt x="2946726" y="3931000"/>
                </a:lnTo>
                <a:lnTo>
                  <a:pt x="0" y="3931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651800" y="6372262"/>
            <a:ext cx="2946750" cy="3931064"/>
          </a:xfrm>
          <a:custGeom>
            <a:avLst/>
            <a:gdLst/>
            <a:ahLst/>
            <a:cxnLst/>
            <a:rect r="r" b="b" t="t" l="l"/>
            <a:pathLst>
              <a:path h="3931064" w="2946750">
                <a:moveTo>
                  <a:pt x="0" y="0"/>
                </a:moveTo>
                <a:lnTo>
                  <a:pt x="2946750" y="0"/>
                </a:lnTo>
                <a:lnTo>
                  <a:pt x="2946750" y="3931064"/>
                </a:lnTo>
                <a:lnTo>
                  <a:pt x="0" y="39310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341250" y="6359568"/>
            <a:ext cx="2946750" cy="3923880"/>
          </a:xfrm>
          <a:custGeom>
            <a:avLst/>
            <a:gdLst/>
            <a:ahLst/>
            <a:cxnLst/>
            <a:rect r="r" b="b" t="t" l="l"/>
            <a:pathLst>
              <a:path h="3923880" w="2946750">
                <a:moveTo>
                  <a:pt x="0" y="0"/>
                </a:moveTo>
                <a:lnTo>
                  <a:pt x="2946750" y="0"/>
                </a:lnTo>
                <a:lnTo>
                  <a:pt x="2946750" y="3923880"/>
                </a:lnTo>
                <a:lnTo>
                  <a:pt x="0" y="39238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975450" y="2317396"/>
            <a:ext cx="5316904" cy="3543696"/>
          </a:xfrm>
          <a:custGeom>
            <a:avLst/>
            <a:gdLst/>
            <a:ahLst/>
            <a:cxnLst/>
            <a:rect r="r" b="b" t="t" l="l"/>
            <a:pathLst>
              <a:path h="3543696" w="5316904">
                <a:moveTo>
                  <a:pt x="0" y="0"/>
                </a:moveTo>
                <a:lnTo>
                  <a:pt x="5316904" y="0"/>
                </a:lnTo>
                <a:lnTo>
                  <a:pt x="5316904" y="3543696"/>
                </a:lnTo>
                <a:lnTo>
                  <a:pt x="0" y="35436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1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3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76136" y="186600"/>
            <a:ext cx="4451348" cy="4407898"/>
          </a:xfrm>
          <a:custGeom>
            <a:avLst/>
            <a:gdLst/>
            <a:ahLst/>
            <a:cxnLst/>
            <a:rect r="r" b="b" t="t" l="l"/>
            <a:pathLst>
              <a:path h="4407898" w="4451348">
                <a:moveTo>
                  <a:pt x="0" y="0"/>
                </a:moveTo>
                <a:lnTo>
                  <a:pt x="4451348" y="0"/>
                </a:lnTo>
                <a:lnTo>
                  <a:pt x="4451348" y="4407898"/>
                </a:lnTo>
                <a:lnTo>
                  <a:pt x="0" y="44078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359400"/>
            <a:ext cx="10664400" cy="1735800"/>
            <a:chOff x="0" y="0"/>
            <a:chExt cx="14219200" cy="2314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219200" cy="2314400"/>
            </a:xfrm>
            <a:custGeom>
              <a:avLst/>
              <a:gdLst/>
              <a:ahLst/>
              <a:cxnLst/>
              <a:rect r="r" b="b" t="t" l="l"/>
              <a:pathLst>
                <a:path h="2314400" w="14219200">
                  <a:moveTo>
                    <a:pt x="0" y="0"/>
                  </a:moveTo>
                  <a:lnTo>
                    <a:pt x="14219200" y="0"/>
                  </a:lnTo>
                  <a:lnTo>
                    <a:pt x="14219200" y="2314400"/>
                  </a:lnTo>
                  <a:lnTo>
                    <a:pt x="0" y="2314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4219200" cy="23144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0560"/>
                </a:lnSpc>
              </a:pPr>
              <a:r>
                <a:rPr lang="en-US" b="true" sz="8800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Research Interviews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58750" y="1951701"/>
            <a:ext cx="11775000" cy="5552400"/>
            <a:chOff x="0" y="0"/>
            <a:chExt cx="15700000" cy="7403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700000" cy="7403200"/>
            </a:xfrm>
            <a:custGeom>
              <a:avLst/>
              <a:gdLst/>
              <a:ahLst/>
              <a:cxnLst/>
              <a:rect r="r" b="b" t="t" l="l"/>
              <a:pathLst>
                <a:path h="7403200" w="15700000">
                  <a:moveTo>
                    <a:pt x="0" y="0"/>
                  </a:moveTo>
                  <a:lnTo>
                    <a:pt x="15700000" y="0"/>
                  </a:lnTo>
                  <a:lnTo>
                    <a:pt x="15700000" y="7403200"/>
                  </a:lnTo>
                  <a:lnTo>
                    <a:pt x="0" y="7403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700000" cy="74508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79"/>
                </a:lnSpc>
              </a:pP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Some themes:</a:t>
              </a:r>
            </a:p>
            <a:p>
              <a:pPr algn="l" marL="954785" indent="-477393" lvl="1">
                <a:lnSpc>
                  <a:spcPts val="3877"/>
                </a:lnSpc>
                <a:buFont typeface="Arial"/>
                <a:buChar char="•"/>
              </a:pP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Cultivating </a:t>
              </a: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wellness</a:t>
              </a: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and </a:t>
              </a: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healing</a:t>
              </a: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are central priorities</a:t>
              </a:r>
            </a:p>
            <a:p>
              <a:pPr algn="l">
                <a:lnSpc>
                  <a:spcPts val="3879"/>
                </a:lnSpc>
              </a:pPr>
            </a:p>
            <a:p>
              <a:pPr algn="l" marL="954785" indent="-477393" lvl="1">
                <a:lnSpc>
                  <a:spcPts val="3877"/>
                </a:lnSpc>
                <a:buFont typeface="Arial"/>
                <a:buChar char="•"/>
              </a:pP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Food distribution</a:t>
              </a: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involves both successes and challenges</a:t>
              </a:r>
            </a:p>
            <a:p>
              <a:pPr algn="l">
                <a:lnSpc>
                  <a:spcPts val="3879"/>
                </a:lnSpc>
              </a:pPr>
            </a:p>
            <a:p>
              <a:pPr algn="l" marL="955040" indent="-477520" lvl="1">
                <a:lnSpc>
                  <a:spcPts val="3879"/>
                </a:lnSpc>
                <a:buFont typeface="Arial"/>
                <a:buChar char="•"/>
              </a:pP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Community members deeply </a:t>
              </a: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value</a:t>
              </a: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traditional food practices, which are becoming less common and less accessible 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951950" y="5731200"/>
            <a:ext cx="11246400" cy="4555800"/>
            <a:chOff x="0" y="0"/>
            <a:chExt cx="14995200" cy="6074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995199" cy="6074400"/>
            </a:xfrm>
            <a:custGeom>
              <a:avLst/>
              <a:gdLst/>
              <a:ahLst/>
              <a:cxnLst/>
              <a:rect r="r" b="b" t="t" l="l"/>
              <a:pathLst>
                <a:path h="6074400" w="14995199">
                  <a:moveTo>
                    <a:pt x="0" y="0"/>
                  </a:moveTo>
                  <a:lnTo>
                    <a:pt x="14995199" y="0"/>
                  </a:lnTo>
                  <a:lnTo>
                    <a:pt x="14995199" y="6074400"/>
                  </a:lnTo>
                  <a:lnTo>
                    <a:pt x="0" y="6074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4995200" cy="61220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954785" indent="-477393" lvl="1">
                <a:lnSpc>
                  <a:spcPts val="3877"/>
                </a:lnSpc>
                <a:buFont typeface="Arial"/>
                <a:buChar char="•"/>
              </a:pP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Food is </a:t>
              </a: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foundational</a:t>
              </a: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to physical, mental, spiritual, social, cultural, economic, and ecological </a:t>
              </a: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health</a:t>
              </a:r>
            </a:p>
            <a:p>
              <a:pPr algn="l">
                <a:lnSpc>
                  <a:spcPts val="3879"/>
                </a:lnSpc>
              </a:pPr>
            </a:p>
            <a:p>
              <a:pPr algn="l" marL="954785" indent="-477393" lvl="1">
                <a:lnSpc>
                  <a:spcPts val="3877"/>
                </a:lnSpc>
                <a:buFont typeface="Arial"/>
                <a:buChar char="•"/>
              </a:pP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Food </a:t>
              </a: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governance</a:t>
              </a: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must be founded on </a:t>
              </a: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respect</a:t>
              </a: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and </a:t>
              </a: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responsibility</a:t>
              </a: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for the land and for each other</a:t>
              </a:r>
            </a:p>
            <a:p>
              <a:pPr algn="l">
                <a:lnSpc>
                  <a:spcPts val="3879"/>
                </a:lnSpc>
              </a:pPr>
            </a:p>
            <a:p>
              <a:pPr algn="l" marL="955040" indent="-477520" lvl="1">
                <a:lnSpc>
                  <a:spcPts val="3879"/>
                </a:lnSpc>
                <a:buFont typeface="Arial"/>
                <a:buChar char="•"/>
              </a:pP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Education and </a:t>
              </a: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knowledge sharing</a:t>
              </a: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are essential for passing on </a:t>
              </a:r>
              <a:r>
                <a:rPr lang="en-US" b="true" sz="27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culture</a:t>
              </a: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including food and potlatch practices </a:t>
              </a:r>
            </a:p>
            <a:p>
              <a:pPr algn="l" marL="955040" indent="-477520" lvl="1">
                <a:lnSpc>
                  <a:spcPts val="33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0766750" y="84550"/>
            <a:ext cx="3006754" cy="3734302"/>
          </a:xfrm>
          <a:custGeom>
            <a:avLst/>
            <a:gdLst/>
            <a:ahLst/>
            <a:cxnLst/>
            <a:rect r="r" b="b" t="t" l="l"/>
            <a:pathLst>
              <a:path h="3734302" w="3006754">
                <a:moveTo>
                  <a:pt x="0" y="0"/>
                </a:moveTo>
                <a:lnTo>
                  <a:pt x="3006754" y="0"/>
                </a:lnTo>
                <a:lnTo>
                  <a:pt x="3006754" y="3734302"/>
                </a:lnTo>
                <a:lnTo>
                  <a:pt x="0" y="37343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366900" y="359400"/>
            <a:ext cx="2465502" cy="4062248"/>
          </a:xfrm>
          <a:custGeom>
            <a:avLst/>
            <a:gdLst/>
            <a:ahLst/>
            <a:cxnLst/>
            <a:rect r="r" b="b" t="t" l="l"/>
            <a:pathLst>
              <a:path h="4062248" w="2465502">
                <a:moveTo>
                  <a:pt x="0" y="0"/>
                </a:moveTo>
                <a:lnTo>
                  <a:pt x="2465502" y="0"/>
                </a:lnTo>
                <a:lnTo>
                  <a:pt x="2465502" y="4062248"/>
                </a:lnTo>
                <a:lnTo>
                  <a:pt x="0" y="4062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04525" y="5721675"/>
            <a:ext cx="6133050" cy="4082850"/>
            <a:chOff x="0" y="0"/>
            <a:chExt cx="8177400" cy="5443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77403" cy="5443855"/>
            </a:xfrm>
            <a:custGeom>
              <a:avLst/>
              <a:gdLst/>
              <a:ahLst/>
              <a:cxnLst/>
              <a:rect r="r" b="b" t="t" l="l"/>
              <a:pathLst>
                <a:path h="5443855" w="8177403">
                  <a:moveTo>
                    <a:pt x="12700" y="0"/>
                  </a:moveTo>
                  <a:lnTo>
                    <a:pt x="8164703" y="0"/>
                  </a:lnTo>
                  <a:cubicBezTo>
                    <a:pt x="8171688" y="0"/>
                    <a:pt x="8177403" y="5715"/>
                    <a:pt x="8177403" y="12700"/>
                  </a:cubicBezTo>
                  <a:lnTo>
                    <a:pt x="8177403" y="5431155"/>
                  </a:lnTo>
                  <a:cubicBezTo>
                    <a:pt x="8177403" y="5438140"/>
                    <a:pt x="8171688" y="5443855"/>
                    <a:pt x="8164703" y="5443855"/>
                  </a:cubicBezTo>
                  <a:lnTo>
                    <a:pt x="12700" y="5443855"/>
                  </a:lnTo>
                  <a:cubicBezTo>
                    <a:pt x="5715" y="5443855"/>
                    <a:pt x="0" y="5438140"/>
                    <a:pt x="0" y="5431155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431155"/>
                  </a:lnTo>
                  <a:lnTo>
                    <a:pt x="12700" y="5431155"/>
                  </a:lnTo>
                  <a:lnTo>
                    <a:pt x="12700" y="5418455"/>
                  </a:lnTo>
                  <a:lnTo>
                    <a:pt x="8164703" y="5418455"/>
                  </a:lnTo>
                  <a:lnTo>
                    <a:pt x="8164703" y="5431155"/>
                  </a:lnTo>
                  <a:lnTo>
                    <a:pt x="8152003" y="5431155"/>
                  </a:lnTo>
                  <a:lnTo>
                    <a:pt x="8152003" y="12700"/>
                  </a:lnTo>
                  <a:lnTo>
                    <a:pt x="8164703" y="12700"/>
                  </a:lnTo>
                  <a:lnTo>
                    <a:pt x="816470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097A7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66675"/>
              <a:ext cx="8177400" cy="551047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600"/>
                </a:lnSpc>
              </a:pPr>
              <a:r>
                <a:rPr lang="en-US" sz="3000" i="true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26 semi-structured interviews with NND community members, Elders, and government representatives on:</a:t>
              </a:r>
            </a:p>
            <a:p>
              <a:pPr algn="l" marL="990600" indent="-495300" lvl="1">
                <a:lnSpc>
                  <a:spcPts val="3600"/>
                </a:lnSpc>
                <a:buFont typeface="Arial"/>
                <a:buChar char="•"/>
              </a:pPr>
              <a:r>
                <a:rPr lang="en-US" sz="3000" i="true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Food systems</a:t>
              </a:r>
            </a:p>
            <a:p>
              <a:pPr algn="l" marL="990600" indent="-495300" lvl="1">
                <a:lnSpc>
                  <a:spcPts val="3600"/>
                </a:lnSpc>
                <a:buFont typeface="Arial"/>
                <a:buChar char="•"/>
              </a:pPr>
              <a:r>
                <a:rPr lang="en-US" sz="3000" i="true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Customary food practices</a:t>
              </a:r>
            </a:p>
            <a:p>
              <a:pPr algn="l" marL="990600" indent="-495300" lvl="1">
                <a:lnSpc>
                  <a:spcPts val="3600"/>
                </a:lnSpc>
                <a:buFont typeface="Arial"/>
                <a:buChar char="•"/>
              </a:pPr>
              <a:r>
                <a:rPr lang="en-US" sz="3000" i="true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Food distribution</a:t>
              </a:r>
            </a:p>
            <a:p>
              <a:pPr algn="l" marL="990600" indent="-495300" lvl="1">
                <a:lnSpc>
                  <a:spcPts val="3600"/>
                </a:lnSpc>
                <a:buFont typeface="Arial"/>
                <a:buChar char="•"/>
              </a:pPr>
              <a:r>
                <a:rPr lang="en-US" sz="3000" i="true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Potlatch traditions</a:t>
              </a:r>
            </a:p>
            <a:p>
              <a:pPr algn="l" marL="990600" indent="-495300" lvl="1">
                <a:lnSpc>
                  <a:spcPts val="3600"/>
                </a:lnSpc>
                <a:buFont typeface="Arial"/>
                <a:buChar char="•"/>
              </a:pPr>
              <a:r>
                <a:rPr lang="en-US" sz="3000" i="true">
                  <a:solidFill>
                    <a:srgbClr val="000000"/>
                  </a:solidFill>
                  <a:latin typeface="Times New Roman Italics"/>
                  <a:ea typeface="Times New Roman Italics"/>
                  <a:cs typeface="Times New Roman Italics"/>
                  <a:sym typeface="Times New Roman Italics"/>
                </a:rPr>
                <a:t>Governance &amp; well-being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30125" y="7338125"/>
            <a:ext cx="6790050" cy="1065450"/>
            <a:chOff x="0" y="0"/>
            <a:chExt cx="9053400" cy="14206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2700" y="12700"/>
              <a:ext cx="9028050" cy="1395222"/>
            </a:xfrm>
            <a:custGeom>
              <a:avLst/>
              <a:gdLst/>
              <a:ahLst/>
              <a:cxnLst/>
              <a:rect r="r" b="b" t="t" l="l"/>
              <a:pathLst>
                <a:path h="1395222" w="9028050">
                  <a:moveTo>
                    <a:pt x="0" y="232537"/>
                  </a:moveTo>
                  <a:cubicBezTo>
                    <a:pt x="0" y="104140"/>
                    <a:pt x="105664" y="0"/>
                    <a:pt x="236093" y="0"/>
                  </a:cubicBezTo>
                  <a:lnTo>
                    <a:pt x="8791956" y="0"/>
                  </a:lnTo>
                  <a:cubicBezTo>
                    <a:pt x="8922386" y="0"/>
                    <a:pt x="9028050" y="104140"/>
                    <a:pt x="9028050" y="232537"/>
                  </a:cubicBezTo>
                  <a:lnTo>
                    <a:pt x="9028050" y="1162685"/>
                  </a:lnTo>
                  <a:cubicBezTo>
                    <a:pt x="9028050" y="1291082"/>
                    <a:pt x="8922386" y="1395222"/>
                    <a:pt x="8791956" y="1395222"/>
                  </a:cubicBezTo>
                  <a:lnTo>
                    <a:pt x="236093" y="1395222"/>
                  </a:lnTo>
                  <a:cubicBezTo>
                    <a:pt x="105664" y="1395222"/>
                    <a:pt x="0" y="1291082"/>
                    <a:pt x="0" y="1162685"/>
                  </a:cubicBezTo>
                  <a:close/>
                </a:path>
              </a:pathLst>
            </a:custGeom>
            <a:solidFill>
              <a:srgbClr val="FDF3E5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053450" cy="1420622"/>
            </a:xfrm>
            <a:custGeom>
              <a:avLst/>
              <a:gdLst/>
              <a:ahLst/>
              <a:cxnLst/>
              <a:rect r="r" b="b" t="t" l="l"/>
              <a:pathLst>
                <a:path h="1420622" w="9053450">
                  <a:moveTo>
                    <a:pt x="0" y="245237"/>
                  </a:moveTo>
                  <a:cubicBezTo>
                    <a:pt x="0" y="109601"/>
                    <a:pt x="111633" y="0"/>
                    <a:pt x="248793" y="0"/>
                  </a:cubicBezTo>
                  <a:lnTo>
                    <a:pt x="8804656" y="0"/>
                  </a:lnTo>
                  <a:lnTo>
                    <a:pt x="8804656" y="12700"/>
                  </a:lnTo>
                  <a:lnTo>
                    <a:pt x="8804656" y="0"/>
                  </a:lnTo>
                  <a:cubicBezTo>
                    <a:pt x="8941943" y="0"/>
                    <a:pt x="9053450" y="109601"/>
                    <a:pt x="9053450" y="245237"/>
                  </a:cubicBezTo>
                  <a:lnTo>
                    <a:pt x="9040750" y="245237"/>
                  </a:lnTo>
                  <a:lnTo>
                    <a:pt x="9053450" y="245237"/>
                  </a:lnTo>
                  <a:lnTo>
                    <a:pt x="9053450" y="1175385"/>
                  </a:lnTo>
                  <a:lnTo>
                    <a:pt x="9040750" y="1175385"/>
                  </a:lnTo>
                  <a:lnTo>
                    <a:pt x="9053450" y="1175385"/>
                  </a:lnTo>
                  <a:cubicBezTo>
                    <a:pt x="9053450" y="1311021"/>
                    <a:pt x="8941816" y="1420622"/>
                    <a:pt x="8804656" y="1420622"/>
                  </a:cubicBezTo>
                  <a:lnTo>
                    <a:pt x="8804656" y="1407922"/>
                  </a:lnTo>
                  <a:lnTo>
                    <a:pt x="8804656" y="1420622"/>
                  </a:lnTo>
                  <a:lnTo>
                    <a:pt x="248793" y="1420622"/>
                  </a:lnTo>
                  <a:lnTo>
                    <a:pt x="248793" y="1407922"/>
                  </a:lnTo>
                  <a:lnTo>
                    <a:pt x="248793" y="1420622"/>
                  </a:lnTo>
                  <a:cubicBezTo>
                    <a:pt x="111633" y="1420622"/>
                    <a:pt x="0" y="1311021"/>
                    <a:pt x="0" y="1175385"/>
                  </a:cubicBezTo>
                  <a:lnTo>
                    <a:pt x="0" y="245237"/>
                  </a:lnTo>
                  <a:lnTo>
                    <a:pt x="12700" y="245237"/>
                  </a:lnTo>
                  <a:lnTo>
                    <a:pt x="0" y="245237"/>
                  </a:lnTo>
                  <a:moveTo>
                    <a:pt x="25400" y="245237"/>
                  </a:moveTo>
                  <a:lnTo>
                    <a:pt x="25400" y="1175385"/>
                  </a:lnTo>
                  <a:lnTo>
                    <a:pt x="12700" y="1175385"/>
                  </a:lnTo>
                  <a:lnTo>
                    <a:pt x="25400" y="1175385"/>
                  </a:lnTo>
                  <a:cubicBezTo>
                    <a:pt x="25400" y="1296670"/>
                    <a:pt x="125222" y="1395222"/>
                    <a:pt x="248793" y="1395222"/>
                  </a:cubicBezTo>
                  <a:lnTo>
                    <a:pt x="8804656" y="1395222"/>
                  </a:lnTo>
                  <a:cubicBezTo>
                    <a:pt x="8928227" y="1395222"/>
                    <a:pt x="9028050" y="1296670"/>
                    <a:pt x="9028050" y="1175385"/>
                  </a:cubicBezTo>
                  <a:lnTo>
                    <a:pt x="9028050" y="245237"/>
                  </a:lnTo>
                  <a:cubicBezTo>
                    <a:pt x="9028049" y="123952"/>
                    <a:pt x="8928100" y="25400"/>
                    <a:pt x="8804656" y="25400"/>
                  </a:cubicBezTo>
                  <a:lnTo>
                    <a:pt x="248793" y="25400"/>
                  </a:lnTo>
                  <a:lnTo>
                    <a:pt x="248793" y="12700"/>
                  </a:lnTo>
                  <a:lnTo>
                    <a:pt x="248793" y="25400"/>
                  </a:lnTo>
                  <a:cubicBezTo>
                    <a:pt x="125222" y="25400"/>
                    <a:pt x="25400" y="123952"/>
                    <a:pt x="25400" y="245237"/>
                  </a:cubicBez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9053400" cy="1487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40"/>
                </a:lnSpc>
              </a:pP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“</a:t>
              </a: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Respect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the food, </a:t>
              </a: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share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the food.”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821275" y="1058175"/>
            <a:ext cx="5390850" cy="1065450"/>
            <a:chOff x="0" y="0"/>
            <a:chExt cx="7187800" cy="14206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2700" y="12700"/>
              <a:ext cx="7162419" cy="1395222"/>
            </a:xfrm>
            <a:custGeom>
              <a:avLst/>
              <a:gdLst/>
              <a:ahLst/>
              <a:cxnLst/>
              <a:rect r="r" b="b" t="t" l="l"/>
              <a:pathLst>
                <a:path h="1395222" w="7162419">
                  <a:moveTo>
                    <a:pt x="0" y="232537"/>
                  </a:moveTo>
                  <a:cubicBezTo>
                    <a:pt x="0" y="104140"/>
                    <a:pt x="105664" y="0"/>
                    <a:pt x="235966" y="0"/>
                  </a:cubicBezTo>
                  <a:lnTo>
                    <a:pt x="6926453" y="0"/>
                  </a:lnTo>
                  <a:cubicBezTo>
                    <a:pt x="7056755" y="0"/>
                    <a:pt x="7162419" y="104140"/>
                    <a:pt x="7162419" y="232537"/>
                  </a:cubicBezTo>
                  <a:lnTo>
                    <a:pt x="7162419" y="1162685"/>
                  </a:lnTo>
                  <a:cubicBezTo>
                    <a:pt x="7162419" y="1291082"/>
                    <a:pt x="7056755" y="1395222"/>
                    <a:pt x="6926453" y="1395222"/>
                  </a:cubicBezTo>
                  <a:lnTo>
                    <a:pt x="235966" y="1395222"/>
                  </a:lnTo>
                  <a:cubicBezTo>
                    <a:pt x="105664" y="1395222"/>
                    <a:pt x="0" y="1291082"/>
                    <a:pt x="0" y="1162685"/>
                  </a:cubicBezTo>
                  <a:close/>
                </a:path>
              </a:pathLst>
            </a:custGeom>
            <a:solidFill>
              <a:srgbClr val="FDF3E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187819" cy="1420622"/>
            </a:xfrm>
            <a:custGeom>
              <a:avLst/>
              <a:gdLst/>
              <a:ahLst/>
              <a:cxnLst/>
              <a:rect r="r" b="b" t="t" l="l"/>
              <a:pathLst>
                <a:path h="1420622" w="7187819">
                  <a:moveTo>
                    <a:pt x="0" y="245237"/>
                  </a:moveTo>
                  <a:cubicBezTo>
                    <a:pt x="0" y="109601"/>
                    <a:pt x="111506" y="0"/>
                    <a:pt x="248666" y="0"/>
                  </a:cubicBezTo>
                  <a:lnTo>
                    <a:pt x="6939153" y="0"/>
                  </a:lnTo>
                  <a:lnTo>
                    <a:pt x="6939153" y="12700"/>
                  </a:lnTo>
                  <a:lnTo>
                    <a:pt x="6939153" y="0"/>
                  </a:lnTo>
                  <a:cubicBezTo>
                    <a:pt x="7076313" y="0"/>
                    <a:pt x="7187819" y="109601"/>
                    <a:pt x="7187819" y="245237"/>
                  </a:cubicBezTo>
                  <a:lnTo>
                    <a:pt x="7175119" y="245237"/>
                  </a:lnTo>
                  <a:lnTo>
                    <a:pt x="7187819" y="245237"/>
                  </a:lnTo>
                  <a:lnTo>
                    <a:pt x="7187819" y="1175385"/>
                  </a:lnTo>
                  <a:lnTo>
                    <a:pt x="7175119" y="1175385"/>
                  </a:lnTo>
                  <a:lnTo>
                    <a:pt x="7187819" y="1175385"/>
                  </a:lnTo>
                  <a:cubicBezTo>
                    <a:pt x="7187819" y="1311021"/>
                    <a:pt x="7076313" y="1420622"/>
                    <a:pt x="6939153" y="1420622"/>
                  </a:cubicBezTo>
                  <a:lnTo>
                    <a:pt x="6939153" y="1407922"/>
                  </a:lnTo>
                  <a:lnTo>
                    <a:pt x="6939153" y="1420622"/>
                  </a:lnTo>
                  <a:lnTo>
                    <a:pt x="248666" y="1420622"/>
                  </a:lnTo>
                  <a:lnTo>
                    <a:pt x="248666" y="1407922"/>
                  </a:lnTo>
                  <a:lnTo>
                    <a:pt x="248666" y="1420622"/>
                  </a:lnTo>
                  <a:cubicBezTo>
                    <a:pt x="111506" y="1420622"/>
                    <a:pt x="0" y="1311021"/>
                    <a:pt x="0" y="1175385"/>
                  </a:cubicBezTo>
                  <a:lnTo>
                    <a:pt x="0" y="245237"/>
                  </a:lnTo>
                  <a:lnTo>
                    <a:pt x="12700" y="245237"/>
                  </a:lnTo>
                  <a:lnTo>
                    <a:pt x="0" y="245237"/>
                  </a:lnTo>
                  <a:moveTo>
                    <a:pt x="25400" y="245237"/>
                  </a:moveTo>
                  <a:lnTo>
                    <a:pt x="25400" y="1175385"/>
                  </a:lnTo>
                  <a:lnTo>
                    <a:pt x="12700" y="1175385"/>
                  </a:lnTo>
                  <a:lnTo>
                    <a:pt x="25400" y="1175385"/>
                  </a:lnTo>
                  <a:cubicBezTo>
                    <a:pt x="25400" y="1296670"/>
                    <a:pt x="125222" y="1395222"/>
                    <a:pt x="248666" y="1395222"/>
                  </a:cubicBezTo>
                  <a:lnTo>
                    <a:pt x="6939153" y="1395222"/>
                  </a:lnTo>
                  <a:cubicBezTo>
                    <a:pt x="7062597" y="1395222"/>
                    <a:pt x="7162419" y="1296670"/>
                    <a:pt x="7162419" y="1175385"/>
                  </a:cubicBezTo>
                  <a:lnTo>
                    <a:pt x="7162419" y="245237"/>
                  </a:lnTo>
                  <a:cubicBezTo>
                    <a:pt x="7162419" y="123952"/>
                    <a:pt x="7062597" y="25400"/>
                    <a:pt x="6939153" y="25400"/>
                  </a:cubicBezTo>
                  <a:lnTo>
                    <a:pt x="248666" y="25400"/>
                  </a:lnTo>
                  <a:lnTo>
                    <a:pt x="248666" y="12700"/>
                  </a:lnTo>
                  <a:lnTo>
                    <a:pt x="248666" y="25400"/>
                  </a:lnTo>
                  <a:cubicBezTo>
                    <a:pt x="125222" y="25400"/>
                    <a:pt x="25400" y="123952"/>
                    <a:pt x="25400" y="245237"/>
                  </a:cubicBez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7187800" cy="1487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40"/>
                </a:lnSpc>
              </a:pP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“It’s a way of life.”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15425" y="2244275"/>
            <a:ext cx="7180050" cy="3556650"/>
            <a:chOff x="0" y="0"/>
            <a:chExt cx="9573400" cy="4742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2700" y="12700"/>
              <a:ext cx="9547987" cy="4716780"/>
            </a:xfrm>
            <a:custGeom>
              <a:avLst/>
              <a:gdLst/>
              <a:ahLst/>
              <a:cxnLst/>
              <a:rect r="r" b="b" t="t" l="l"/>
              <a:pathLst>
                <a:path h="4716780" w="9547987">
                  <a:moveTo>
                    <a:pt x="0" y="786130"/>
                  </a:moveTo>
                  <a:cubicBezTo>
                    <a:pt x="0" y="351917"/>
                    <a:pt x="352933" y="0"/>
                    <a:pt x="788289" y="0"/>
                  </a:cubicBezTo>
                  <a:lnTo>
                    <a:pt x="8759698" y="0"/>
                  </a:lnTo>
                  <a:cubicBezTo>
                    <a:pt x="9195054" y="0"/>
                    <a:pt x="9547987" y="351917"/>
                    <a:pt x="9547987" y="786130"/>
                  </a:cubicBezTo>
                  <a:lnTo>
                    <a:pt x="9547987" y="3930650"/>
                  </a:lnTo>
                  <a:cubicBezTo>
                    <a:pt x="9547987" y="4364863"/>
                    <a:pt x="9195054" y="4716780"/>
                    <a:pt x="8759698" y="4716780"/>
                  </a:cubicBezTo>
                  <a:lnTo>
                    <a:pt x="788289" y="4716780"/>
                  </a:lnTo>
                  <a:cubicBezTo>
                    <a:pt x="352933" y="4716780"/>
                    <a:pt x="0" y="4364863"/>
                    <a:pt x="0" y="3930650"/>
                  </a:cubicBezTo>
                  <a:close/>
                </a:path>
              </a:pathLst>
            </a:custGeom>
            <a:solidFill>
              <a:srgbClr val="FDF3E5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573387" cy="4742180"/>
            </a:xfrm>
            <a:custGeom>
              <a:avLst/>
              <a:gdLst/>
              <a:ahLst/>
              <a:cxnLst/>
              <a:rect r="r" b="b" t="t" l="l"/>
              <a:pathLst>
                <a:path h="4742180" w="9573387">
                  <a:moveTo>
                    <a:pt x="0" y="798830"/>
                  </a:moveTo>
                  <a:cubicBezTo>
                    <a:pt x="0" y="357632"/>
                    <a:pt x="358648" y="0"/>
                    <a:pt x="800989" y="0"/>
                  </a:cubicBezTo>
                  <a:lnTo>
                    <a:pt x="8772398" y="0"/>
                  </a:lnTo>
                  <a:lnTo>
                    <a:pt x="8772398" y="12700"/>
                  </a:lnTo>
                  <a:lnTo>
                    <a:pt x="8772398" y="0"/>
                  </a:lnTo>
                  <a:cubicBezTo>
                    <a:pt x="9214739" y="0"/>
                    <a:pt x="9573387" y="357632"/>
                    <a:pt x="9573387" y="798830"/>
                  </a:cubicBezTo>
                  <a:lnTo>
                    <a:pt x="9560687" y="798830"/>
                  </a:lnTo>
                  <a:lnTo>
                    <a:pt x="9573387" y="798830"/>
                  </a:lnTo>
                  <a:lnTo>
                    <a:pt x="9573387" y="3943350"/>
                  </a:lnTo>
                  <a:lnTo>
                    <a:pt x="9560687" y="3943350"/>
                  </a:lnTo>
                  <a:lnTo>
                    <a:pt x="9573387" y="3943350"/>
                  </a:lnTo>
                  <a:cubicBezTo>
                    <a:pt x="9573387" y="4384548"/>
                    <a:pt x="9214739" y="4742180"/>
                    <a:pt x="8772398" y="4742180"/>
                  </a:cubicBezTo>
                  <a:lnTo>
                    <a:pt x="8772398" y="4729480"/>
                  </a:lnTo>
                  <a:lnTo>
                    <a:pt x="8772398" y="4742180"/>
                  </a:lnTo>
                  <a:lnTo>
                    <a:pt x="800989" y="4742180"/>
                  </a:lnTo>
                  <a:lnTo>
                    <a:pt x="800989" y="4729480"/>
                  </a:lnTo>
                  <a:lnTo>
                    <a:pt x="800989" y="4742180"/>
                  </a:lnTo>
                  <a:cubicBezTo>
                    <a:pt x="358648" y="4742180"/>
                    <a:pt x="0" y="4384548"/>
                    <a:pt x="0" y="3943350"/>
                  </a:cubicBezTo>
                  <a:lnTo>
                    <a:pt x="0" y="798830"/>
                  </a:lnTo>
                  <a:lnTo>
                    <a:pt x="12700" y="798830"/>
                  </a:lnTo>
                  <a:lnTo>
                    <a:pt x="0" y="798830"/>
                  </a:lnTo>
                  <a:moveTo>
                    <a:pt x="25400" y="798830"/>
                  </a:moveTo>
                  <a:lnTo>
                    <a:pt x="25400" y="3943350"/>
                  </a:lnTo>
                  <a:lnTo>
                    <a:pt x="12700" y="3943350"/>
                  </a:lnTo>
                  <a:lnTo>
                    <a:pt x="25400" y="3943350"/>
                  </a:lnTo>
                  <a:cubicBezTo>
                    <a:pt x="25400" y="4370451"/>
                    <a:pt x="372618" y="4716780"/>
                    <a:pt x="800989" y="4716780"/>
                  </a:cubicBezTo>
                  <a:lnTo>
                    <a:pt x="8772398" y="4716780"/>
                  </a:lnTo>
                  <a:cubicBezTo>
                    <a:pt x="9200769" y="4716780"/>
                    <a:pt x="9547987" y="4370451"/>
                    <a:pt x="9547987" y="3943350"/>
                  </a:cubicBezTo>
                  <a:lnTo>
                    <a:pt x="9547987" y="798830"/>
                  </a:lnTo>
                  <a:cubicBezTo>
                    <a:pt x="9547987" y="371729"/>
                    <a:pt x="9200769" y="25400"/>
                    <a:pt x="8772398" y="25400"/>
                  </a:cubicBezTo>
                  <a:lnTo>
                    <a:pt x="800989" y="25400"/>
                  </a:lnTo>
                  <a:lnTo>
                    <a:pt x="800989" y="12700"/>
                  </a:lnTo>
                  <a:lnTo>
                    <a:pt x="800989" y="25400"/>
                  </a:lnTo>
                  <a:cubicBezTo>
                    <a:pt x="372618" y="25400"/>
                    <a:pt x="25400" y="371729"/>
                    <a:pt x="25400" y="798830"/>
                  </a:cubicBez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9573400" cy="4808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40"/>
                </a:lnSpc>
              </a:pP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“</a:t>
              </a: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Relationship is to respect the land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. Respect everything. You do not destroy, disturb. When you have to use a tree, </a:t>
              </a: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give thanks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. If you're going to use it, it's </a:t>
              </a: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for a good purpose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, not just destroy.”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0" y="0"/>
            <a:ext cx="11131200" cy="1385400"/>
            <a:chOff x="0" y="0"/>
            <a:chExt cx="14841600" cy="1847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841601" cy="1847215"/>
            </a:xfrm>
            <a:custGeom>
              <a:avLst/>
              <a:gdLst/>
              <a:ahLst/>
              <a:cxnLst/>
              <a:rect r="r" b="b" t="t" l="l"/>
              <a:pathLst>
                <a:path h="1847215" w="14841601">
                  <a:moveTo>
                    <a:pt x="0" y="0"/>
                  </a:moveTo>
                  <a:lnTo>
                    <a:pt x="14841601" y="0"/>
                  </a:lnTo>
                  <a:lnTo>
                    <a:pt x="14841601" y="1847215"/>
                  </a:lnTo>
                  <a:lnTo>
                    <a:pt x="0" y="1847215"/>
                  </a:lnTo>
                  <a:close/>
                </a:path>
              </a:pathLst>
            </a:custGeom>
            <a:solidFill>
              <a:srgbClr val="FBD29A">
                <a:alpha val="40784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0"/>
              <a:ext cx="14841600" cy="1847200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7920"/>
                </a:lnSpc>
              </a:pPr>
              <a:r>
                <a:rPr lang="en-US" b="true" sz="6600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Customary Food Practices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265575" y="2991725"/>
            <a:ext cx="7484679" cy="3176850"/>
            <a:chOff x="0" y="0"/>
            <a:chExt cx="9979572" cy="4235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3239" y="12700"/>
              <a:ext cx="9953081" cy="4210431"/>
            </a:xfrm>
            <a:custGeom>
              <a:avLst/>
              <a:gdLst/>
              <a:ahLst/>
              <a:cxnLst/>
              <a:rect r="r" b="b" t="t" l="l"/>
              <a:pathLst>
                <a:path h="4210431" w="9953081">
                  <a:moveTo>
                    <a:pt x="0" y="701802"/>
                  </a:moveTo>
                  <a:cubicBezTo>
                    <a:pt x="0" y="314198"/>
                    <a:pt x="328587" y="0"/>
                    <a:pt x="733960" y="0"/>
                  </a:cubicBezTo>
                  <a:lnTo>
                    <a:pt x="9219120" y="0"/>
                  </a:lnTo>
                  <a:cubicBezTo>
                    <a:pt x="9624493" y="0"/>
                    <a:pt x="9953081" y="314198"/>
                    <a:pt x="9953081" y="701802"/>
                  </a:cubicBezTo>
                  <a:lnTo>
                    <a:pt x="9953081" y="3508629"/>
                  </a:lnTo>
                  <a:cubicBezTo>
                    <a:pt x="9953081" y="3896233"/>
                    <a:pt x="9624493" y="4210431"/>
                    <a:pt x="9219120" y="4210431"/>
                  </a:cubicBezTo>
                  <a:lnTo>
                    <a:pt x="733960" y="4210431"/>
                  </a:lnTo>
                  <a:cubicBezTo>
                    <a:pt x="328587" y="4210431"/>
                    <a:pt x="0" y="3896233"/>
                    <a:pt x="0" y="3508629"/>
                  </a:cubicBezTo>
                  <a:close/>
                </a:path>
              </a:pathLst>
            </a:custGeom>
            <a:solidFill>
              <a:srgbClr val="FDF3E5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979558" cy="4235831"/>
            </a:xfrm>
            <a:custGeom>
              <a:avLst/>
              <a:gdLst/>
              <a:ahLst/>
              <a:cxnLst/>
              <a:rect r="r" b="b" t="t" l="l"/>
              <a:pathLst>
                <a:path h="4235831" w="9979558">
                  <a:moveTo>
                    <a:pt x="0" y="714502"/>
                  </a:moveTo>
                  <a:cubicBezTo>
                    <a:pt x="0" y="319786"/>
                    <a:pt x="334545" y="0"/>
                    <a:pt x="747199" y="0"/>
                  </a:cubicBezTo>
                  <a:lnTo>
                    <a:pt x="9232359" y="0"/>
                  </a:lnTo>
                  <a:lnTo>
                    <a:pt x="9232359" y="12700"/>
                  </a:lnTo>
                  <a:lnTo>
                    <a:pt x="9232359" y="0"/>
                  </a:lnTo>
                  <a:cubicBezTo>
                    <a:pt x="9645014" y="0"/>
                    <a:pt x="9979558" y="319786"/>
                    <a:pt x="9979558" y="714502"/>
                  </a:cubicBezTo>
                  <a:lnTo>
                    <a:pt x="9966320" y="714502"/>
                  </a:lnTo>
                  <a:lnTo>
                    <a:pt x="9979558" y="714502"/>
                  </a:lnTo>
                  <a:lnTo>
                    <a:pt x="9979558" y="3521329"/>
                  </a:lnTo>
                  <a:lnTo>
                    <a:pt x="9966320" y="3521329"/>
                  </a:lnTo>
                  <a:lnTo>
                    <a:pt x="9979558" y="3521329"/>
                  </a:lnTo>
                  <a:cubicBezTo>
                    <a:pt x="9979558" y="3915918"/>
                    <a:pt x="9645014" y="4235831"/>
                    <a:pt x="9232359" y="4235831"/>
                  </a:cubicBezTo>
                  <a:lnTo>
                    <a:pt x="9232359" y="4223131"/>
                  </a:lnTo>
                  <a:lnTo>
                    <a:pt x="9232359" y="4235831"/>
                  </a:lnTo>
                  <a:lnTo>
                    <a:pt x="747199" y="4235831"/>
                  </a:lnTo>
                  <a:lnTo>
                    <a:pt x="747199" y="4223131"/>
                  </a:lnTo>
                  <a:lnTo>
                    <a:pt x="747199" y="4235831"/>
                  </a:lnTo>
                  <a:cubicBezTo>
                    <a:pt x="334545" y="4235831"/>
                    <a:pt x="0" y="3915918"/>
                    <a:pt x="0" y="3521329"/>
                  </a:cubicBezTo>
                  <a:lnTo>
                    <a:pt x="0" y="714502"/>
                  </a:lnTo>
                  <a:lnTo>
                    <a:pt x="13239" y="714502"/>
                  </a:lnTo>
                  <a:lnTo>
                    <a:pt x="0" y="714502"/>
                  </a:lnTo>
                  <a:moveTo>
                    <a:pt x="26478" y="714502"/>
                  </a:moveTo>
                  <a:lnTo>
                    <a:pt x="26478" y="3521329"/>
                  </a:lnTo>
                  <a:lnTo>
                    <a:pt x="13239" y="3521329"/>
                  </a:lnTo>
                  <a:lnTo>
                    <a:pt x="26478" y="3521329"/>
                  </a:lnTo>
                  <a:cubicBezTo>
                    <a:pt x="26478" y="3901821"/>
                    <a:pt x="349108" y="4210431"/>
                    <a:pt x="747199" y="4210431"/>
                  </a:cubicBezTo>
                  <a:lnTo>
                    <a:pt x="9232359" y="4210431"/>
                  </a:lnTo>
                  <a:cubicBezTo>
                    <a:pt x="9630451" y="4210431"/>
                    <a:pt x="9953081" y="3901948"/>
                    <a:pt x="9953081" y="3521329"/>
                  </a:cubicBezTo>
                  <a:lnTo>
                    <a:pt x="9953081" y="714502"/>
                  </a:lnTo>
                  <a:cubicBezTo>
                    <a:pt x="9953081" y="333883"/>
                    <a:pt x="9630451" y="25400"/>
                    <a:pt x="9232359" y="25400"/>
                  </a:cubicBezTo>
                  <a:lnTo>
                    <a:pt x="747199" y="25400"/>
                  </a:lnTo>
                  <a:lnTo>
                    <a:pt x="747199" y="12700"/>
                  </a:lnTo>
                  <a:lnTo>
                    <a:pt x="747199" y="25400"/>
                  </a:lnTo>
                  <a:cubicBezTo>
                    <a:pt x="349108" y="25400"/>
                    <a:pt x="26478" y="333883"/>
                    <a:pt x="26478" y="714502"/>
                  </a:cubicBez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66675"/>
              <a:ext cx="9979572" cy="4302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40"/>
                </a:lnSpc>
              </a:pP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“</a:t>
              </a: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Knowledge keeping is a continuous cycle of learning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... it’s always passed down, passed down and you learn. You learn, you teach, </a:t>
              </a: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through the generations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.”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348386" y="6692425"/>
            <a:ext cx="7563339" cy="3314250"/>
            <a:chOff x="0" y="0"/>
            <a:chExt cx="10084452" cy="44190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4146" y="12700"/>
              <a:ext cx="10056074" cy="4393565"/>
            </a:xfrm>
            <a:custGeom>
              <a:avLst/>
              <a:gdLst/>
              <a:ahLst/>
              <a:cxnLst/>
              <a:rect r="r" b="b" t="t" l="l"/>
              <a:pathLst>
                <a:path h="4393565" w="10056074">
                  <a:moveTo>
                    <a:pt x="0" y="732282"/>
                  </a:moveTo>
                  <a:cubicBezTo>
                    <a:pt x="0" y="327914"/>
                    <a:pt x="366249" y="0"/>
                    <a:pt x="818084" y="0"/>
                  </a:cubicBezTo>
                  <a:lnTo>
                    <a:pt x="9237990" y="0"/>
                  </a:lnTo>
                  <a:cubicBezTo>
                    <a:pt x="9689824" y="0"/>
                    <a:pt x="10056074" y="327914"/>
                    <a:pt x="10056074" y="732282"/>
                  </a:cubicBezTo>
                  <a:lnTo>
                    <a:pt x="10056074" y="3661283"/>
                  </a:lnTo>
                  <a:cubicBezTo>
                    <a:pt x="10056074" y="4065651"/>
                    <a:pt x="9689824" y="4393565"/>
                    <a:pt x="9237990" y="4393565"/>
                  </a:cubicBezTo>
                  <a:lnTo>
                    <a:pt x="818084" y="4393565"/>
                  </a:lnTo>
                  <a:cubicBezTo>
                    <a:pt x="366249" y="4393565"/>
                    <a:pt x="0" y="4065778"/>
                    <a:pt x="0" y="3661283"/>
                  </a:cubicBezTo>
                  <a:close/>
                </a:path>
              </a:pathLst>
            </a:custGeom>
            <a:solidFill>
              <a:srgbClr val="FDF3E5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084366" cy="4418965"/>
            </a:xfrm>
            <a:custGeom>
              <a:avLst/>
              <a:gdLst/>
              <a:ahLst/>
              <a:cxnLst/>
              <a:rect r="r" b="b" t="t" l="l"/>
              <a:pathLst>
                <a:path h="4418965" w="10084366">
                  <a:moveTo>
                    <a:pt x="0" y="744982"/>
                  </a:moveTo>
                  <a:cubicBezTo>
                    <a:pt x="0" y="333502"/>
                    <a:pt x="372615" y="0"/>
                    <a:pt x="832230" y="0"/>
                  </a:cubicBezTo>
                  <a:lnTo>
                    <a:pt x="9252136" y="0"/>
                  </a:lnTo>
                  <a:lnTo>
                    <a:pt x="9252136" y="12700"/>
                  </a:lnTo>
                  <a:lnTo>
                    <a:pt x="9252136" y="0"/>
                  </a:lnTo>
                  <a:cubicBezTo>
                    <a:pt x="9711751" y="0"/>
                    <a:pt x="10084366" y="333502"/>
                    <a:pt x="10084366" y="744982"/>
                  </a:cubicBezTo>
                  <a:lnTo>
                    <a:pt x="10070220" y="744982"/>
                  </a:lnTo>
                  <a:lnTo>
                    <a:pt x="10084366" y="744982"/>
                  </a:lnTo>
                  <a:lnTo>
                    <a:pt x="10084366" y="3673983"/>
                  </a:lnTo>
                  <a:lnTo>
                    <a:pt x="10070220" y="3673983"/>
                  </a:lnTo>
                  <a:lnTo>
                    <a:pt x="10084366" y="3673983"/>
                  </a:lnTo>
                  <a:cubicBezTo>
                    <a:pt x="10084366" y="4085463"/>
                    <a:pt x="9711751" y="4418965"/>
                    <a:pt x="9252136" y="4418965"/>
                  </a:cubicBezTo>
                  <a:lnTo>
                    <a:pt x="9252136" y="4406265"/>
                  </a:lnTo>
                  <a:lnTo>
                    <a:pt x="9252136" y="4418965"/>
                  </a:lnTo>
                  <a:lnTo>
                    <a:pt x="832230" y="4418965"/>
                  </a:lnTo>
                  <a:lnTo>
                    <a:pt x="832230" y="4406265"/>
                  </a:lnTo>
                  <a:lnTo>
                    <a:pt x="832230" y="4418965"/>
                  </a:lnTo>
                  <a:cubicBezTo>
                    <a:pt x="372615" y="4418965"/>
                    <a:pt x="0" y="4085463"/>
                    <a:pt x="0" y="3673983"/>
                  </a:cubicBezTo>
                  <a:lnTo>
                    <a:pt x="0" y="744982"/>
                  </a:lnTo>
                  <a:lnTo>
                    <a:pt x="14146" y="744982"/>
                  </a:lnTo>
                  <a:lnTo>
                    <a:pt x="0" y="744982"/>
                  </a:lnTo>
                  <a:moveTo>
                    <a:pt x="28293" y="744982"/>
                  </a:moveTo>
                  <a:lnTo>
                    <a:pt x="28293" y="3673983"/>
                  </a:lnTo>
                  <a:lnTo>
                    <a:pt x="14146" y="3673983"/>
                  </a:lnTo>
                  <a:lnTo>
                    <a:pt x="28293" y="3673983"/>
                  </a:lnTo>
                  <a:cubicBezTo>
                    <a:pt x="28293" y="4071366"/>
                    <a:pt x="388176" y="4393565"/>
                    <a:pt x="832230" y="4393565"/>
                  </a:cubicBezTo>
                  <a:lnTo>
                    <a:pt x="9252136" y="4393565"/>
                  </a:lnTo>
                  <a:cubicBezTo>
                    <a:pt x="9696190" y="4393565"/>
                    <a:pt x="10056074" y="4071366"/>
                    <a:pt x="10056074" y="3673983"/>
                  </a:cubicBezTo>
                  <a:lnTo>
                    <a:pt x="10056074" y="744982"/>
                  </a:lnTo>
                  <a:cubicBezTo>
                    <a:pt x="10056214" y="347599"/>
                    <a:pt x="9696331" y="25400"/>
                    <a:pt x="9252277" y="25400"/>
                  </a:cubicBezTo>
                  <a:lnTo>
                    <a:pt x="832230" y="25400"/>
                  </a:lnTo>
                  <a:lnTo>
                    <a:pt x="832230" y="12700"/>
                  </a:lnTo>
                  <a:lnTo>
                    <a:pt x="832230" y="25400"/>
                  </a:lnTo>
                  <a:cubicBezTo>
                    <a:pt x="388176" y="25400"/>
                    <a:pt x="28293" y="347599"/>
                    <a:pt x="28293" y="744982"/>
                  </a:cubicBez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66675"/>
              <a:ext cx="10084452" cy="44856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40"/>
                </a:lnSpc>
              </a:pP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“Caring, sharing, respect. 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It says a lot right there. </a:t>
              </a: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You don't take more than you need. 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Always </a:t>
              </a: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be mindful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of where it came from. </a:t>
              </a:r>
              <a:r>
                <a:rPr lang="en-US" b="true" sz="300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Give thanks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for it.”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14052"/>
            <a:ext cx="18287996" cy="10058892"/>
          </a:xfrm>
          <a:custGeom>
            <a:avLst/>
            <a:gdLst/>
            <a:ahLst/>
            <a:cxnLst/>
            <a:rect r="r" b="b" t="t" l="l"/>
            <a:pathLst>
              <a:path h="10058892" w="18287996">
                <a:moveTo>
                  <a:pt x="0" y="0"/>
                </a:moveTo>
                <a:lnTo>
                  <a:pt x="18287996" y="0"/>
                </a:lnTo>
                <a:lnTo>
                  <a:pt x="18287996" y="10058892"/>
                </a:lnTo>
                <a:lnTo>
                  <a:pt x="0" y="10058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234650"/>
            <a:ext cx="6031200" cy="1068600"/>
            <a:chOff x="0" y="0"/>
            <a:chExt cx="8041600" cy="1424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041640" cy="1424813"/>
            </a:xfrm>
            <a:custGeom>
              <a:avLst/>
              <a:gdLst/>
              <a:ahLst/>
              <a:cxnLst/>
              <a:rect r="r" b="b" t="t" l="l"/>
              <a:pathLst>
                <a:path h="1424813" w="8041640">
                  <a:moveTo>
                    <a:pt x="0" y="0"/>
                  </a:moveTo>
                  <a:lnTo>
                    <a:pt x="8041640" y="0"/>
                  </a:lnTo>
                  <a:lnTo>
                    <a:pt x="8041640" y="1424813"/>
                  </a:lnTo>
                  <a:lnTo>
                    <a:pt x="0" y="1424813"/>
                  </a:lnTo>
                  <a:close/>
                </a:path>
              </a:pathLst>
            </a:custGeom>
            <a:solidFill>
              <a:srgbClr val="FDF3E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8041600" cy="141527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5280"/>
                </a:lnSpc>
              </a:pPr>
              <a:r>
                <a:rPr lang="en-US" b="true" sz="4400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Sample</a:t>
              </a:r>
              <a:r>
                <a:rPr lang="en-US" b="true" sz="4400" i="true">
                  <a:solidFill>
                    <a:srgbClr val="000000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 </a:t>
              </a:r>
              <a:r>
                <a:rPr lang="en-US" b="true" sz="4400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Themes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3700" y="368950"/>
            <a:ext cx="12732048" cy="9549050"/>
          </a:xfrm>
          <a:custGeom>
            <a:avLst/>
            <a:gdLst/>
            <a:ahLst/>
            <a:cxnLst/>
            <a:rect r="r" b="b" t="t" l="l"/>
            <a:pathLst>
              <a:path h="9549050" w="12732048">
                <a:moveTo>
                  <a:pt x="0" y="0"/>
                </a:moveTo>
                <a:lnTo>
                  <a:pt x="12732048" y="0"/>
                </a:lnTo>
                <a:lnTo>
                  <a:pt x="12732048" y="9549050"/>
                </a:lnTo>
                <a:lnTo>
                  <a:pt x="0" y="9549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665400" y="1934076"/>
            <a:ext cx="5622600" cy="6418800"/>
            <a:chOff x="0" y="0"/>
            <a:chExt cx="7496800" cy="8558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496810" cy="8558403"/>
            </a:xfrm>
            <a:custGeom>
              <a:avLst/>
              <a:gdLst/>
              <a:ahLst/>
              <a:cxnLst/>
              <a:rect r="r" b="b" t="t" l="l"/>
              <a:pathLst>
                <a:path h="8558403" w="7496810">
                  <a:moveTo>
                    <a:pt x="0" y="0"/>
                  </a:moveTo>
                  <a:lnTo>
                    <a:pt x="7496810" y="0"/>
                  </a:lnTo>
                  <a:lnTo>
                    <a:pt x="7496810" y="8558403"/>
                  </a:lnTo>
                  <a:lnTo>
                    <a:pt x="0" y="8558403"/>
                  </a:lnTo>
                  <a:close/>
                </a:path>
              </a:pathLst>
            </a:custGeom>
            <a:solidFill>
              <a:srgbClr val="FDF3E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09550"/>
              <a:ext cx="7496800" cy="8767950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5760"/>
                </a:lnSpc>
              </a:pPr>
              <a:r>
                <a:rPr lang="en-US" b="true" sz="3200" i="true">
                  <a:solidFill>
                    <a:srgbClr val="000000"/>
                  </a:solidFill>
                  <a:latin typeface="Arimo Bold Italics"/>
                  <a:ea typeface="Arimo Bold Italics"/>
                  <a:cs typeface="Arimo Bold Italics"/>
                  <a:sym typeface="Arimo Bold Italics"/>
                </a:rPr>
                <a:t>Food as a convener of:</a:t>
              </a:r>
            </a:p>
            <a:p>
              <a:pPr algn="l" marL="990600" indent="-495300" lvl="1">
                <a:lnSpc>
                  <a:spcPts val="54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People and place</a:t>
              </a:r>
            </a:p>
            <a:p>
              <a:pPr algn="l" marL="990600" indent="-495300" lvl="1">
                <a:lnSpc>
                  <a:spcPts val="54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Human and more-than-human</a:t>
              </a:r>
            </a:p>
            <a:p>
              <a:pPr algn="l" marL="990600" indent="-495300" lvl="1">
                <a:lnSpc>
                  <a:spcPts val="54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Routine and ceremony</a:t>
              </a:r>
            </a:p>
            <a:p>
              <a:pPr algn="l" marL="990600" indent="-495300" lvl="1">
                <a:lnSpc>
                  <a:spcPts val="54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Knowledge and skills</a:t>
              </a:r>
            </a:p>
            <a:p>
              <a:pPr algn="l" marL="990600" indent="-495300" lvl="1">
                <a:lnSpc>
                  <a:spcPts val="54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Tradition and adaptation</a:t>
              </a:r>
            </a:p>
            <a:p>
              <a:pPr algn="l" marL="990600" indent="-495300" lvl="1">
                <a:lnSpc>
                  <a:spcPts val="54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Past, present, and future generations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87338" y="771525"/>
            <a:ext cx="12513324" cy="1441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b="true" sz="84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FOOD SOVEREIGNTY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367088" y="3239129"/>
            <a:ext cx="8324760" cy="3489780"/>
            <a:chOff x="0" y="0"/>
            <a:chExt cx="11099680" cy="465304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11099680" cy="4653040"/>
              <a:chOff x="0" y="0"/>
              <a:chExt cx="2192529" cy="919119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192530" cy="919119"/>
              </a:xfrm>
              <a:custGeom>
                <a:avLst/>
                <a:gdLst/>
                <a:ahLst/>
                <a:cxnLst/>
                <a:rect r="r" b="b" t="t" l="l"/>
                <a:pathLst>
                  <a:path h="919119" w="2192530">
                    <a:moveTo>
                      <a:pt x="47429" y="0"/>
                    </a:moveTo>
                    <a:lnTo>
                      <a:pt x="2145100" y="0"/>
                    </a:lnTo>
                    <a:cubicBezTo>
                      <a:pt x="2171295" y="0"/>
                      <a:pt x="2192530" y="21235"/>
                      <a:pt x="2192530" y="47429"/>
                    </a:cubicBezTo>
                    <a:lnTo>
                      <a:pt x="2192530" y="871690"/>
                    </a:lnTo>
                    <a:cubicBezTo>
                      <a:pt x="2192530" y="897884"/>
                      <a:pt x="2171295" y="919119"/>
                      <a:pt x="2145100" y="919119"/>
                    </a:cubicBezTo>
                    <a:lnTo>
                      <a:pt x="47429" y="919119"/>
                    </a:lnTo>
                    <a:cubicBezTo>
                      <a:pt x="21235" y="919119"/>
                      <a:pt x="0" y="897884"/>
                      <a:pt x="0" y="871690"/>
                    </a:cubicBezTo>
                    <a:lnTo>
                      <a:pt x="0" y="47429"/>
                    </a:lnTo>
                    <a:cubicBezTo>
                      <a:pt x="0" y="21235"/>
                      <a:pt x="21235" y="0"/>
                      <a:pt x="47429" y="0"/>
                    </a:cubicBezTo>
                    <a:close/>
                  </a:path>
                </a:pathLst>
              </a:custGeom>
              <a:solidFill>
                <a:srgbClr val="E9C7C6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2192529" cy="9572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0">
              <a:off x="870586" y="133350"/>
              <a:ext cx="9681415" cy="41467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646662" indent="-323331" lvl="1">
                <a:lnSpc>
                  <a:spcPts val="4193"/>
                </a:lnSpc>
                <a:buFont typeface="Arial"/>
                <a:buChar char="•"/>
              </a:pPr>
              <a:r>
                <a:rPr lang="en-US" sz="299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Expensive freight / limited options</a:t>
              </a:r>
            </a:p>
            <a:p>
              <a:pPr algn="l" marL="646662" indent="-323331" lvl="1">
                <a:lnSpc>
                  <a:spcPts val="4193"/>
                </a:lnSpc>
                <a:buFont typeface="Arial"/>
                <a:buChar char="•"/>
              </a:pPr>
              <a:r>
                <a:rPr lang="en-US" sz="299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Quality issues of produce</a:t>
              </a:r>
            </a:p>
            <a:p>
              <a:pPr algn="l" marL="646662" indent="-323331" lvl="1">
                <a:lnSpc>
                  <a:spcPts val="4193"/>
                </a:lnSpc>
                <a:buFont typeface="Arial"/>
                <a:buChar char="•"/>
              </a:pPr>
              <a:r>
                <a:rPr lang="en-US" sz="299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Unsustainability of traditonal restaurant models </a:t>
              </a:r>
            </a:p>
            <a:p>
              <a:pPr algn="l" marL="646662" indent="-323331" lvl="1">
                <a:lnSpc>
                  <a:spcPts val="4193"/>
                </a:lnSpc>
                <a:buFont typeface="Arial"/>
                <a:buChar char="•"/>
              </a:pPr>
              <a:r>
                <a:rPr lang="en-US" sz="299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Affordability/availability of healthy options 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550637" y="2463521"/>
            <a:ext cx="8141212" cy="671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391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Issues &amp; Barriers of the North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52253" y="2179555"/>
            <a:ext cx="6691747" cy="8107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32"/>
              </a:lnSpc>
            </a:pPr>
            <a:r>
              <a:rPr lang="en-US" sz="330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Building self-sustainability at both individual and community levels to support local food practices, services, and culture. </a:t>
            </a:r>
          </a:p>
          <a:p>
            <a:pPr algn="l">
              <a:lnSpc>
                <a:spcPts val="4632"/>
              </a:lnSpc>
            </a:pPr>
          </a:p>
          <a:p>
            <a:pPr algn="l">
              <a:lnSpc>
                <a:spcPts val="4632"/>
              </a:lnSpc>
            </a:pPr>
            <a:r>
              <a:rPr lang="en-US" sz="330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Finding connections to provide affordable and healthy food options. How things like mining/industry and climate change affect our food systems. </a:t>
            </a:r>
          </a:p>
          <a:p>
            <a:pPr algn="l">
              <a:lnSpc>
                <a:spcPts val="4632"/>
              </a:lnSpc>
            </a:pPr>
          </a:p>
          <a:p>
            <a:pPr algn="l">
              <a:lnSpc>
                <a:spcPts val="4632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9210858" y="7565156"/>
            <a:ext cx="8480991" cy="2965905"/>
            <a:chOff x="0" y="0"/>
            <a:chExt cx="11307987" cy="395454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11307987" cy="3954540"/>
              <a:chOff x="0" y="0"/>
              <a:chExt cx="2233677" cy="781144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2233676" cy="781144"/>
              </a:xfrm>
              <a:custGeom>
                <a:avLst/>
                <a:gdLst/>
                <a:ahLst/>
                <a:cxnLst/>
                <a:rect r="r" b="b" t="t" l="l"/>
                <a:pathLst>
                  <a:path h="781144" w="2233676">
                    <a:moveTo>
                      <a:pt x="46556" y="0"/>
                    </a:moveTo>
                    <a:lnTo>
                      <a:pt x="2187121" y="0"/>
                    </a:lnTo>
                    <a:cubicBezTo>
                      <a:pt x="2199468" y="0"/>
                      <a:pt x="2211310" y="4905"/>
                      <a:pt x="2220041" y="13636"/>
                    </a:cubicBezTo>
                    <a:cubicBezTo>
                      <a:pt x="2228772" y="22367"/>
                      <a:pt x="2233676" y="34208"/>
                      <a:pt x="2233676" y="46556"/>
                    </a:cubicBezTo>
                    <a:lnTo>
                      <a:pt x="2233676" y="734588"/>
                    </a:lnTo>
                    <a:cubicBezTo>
                      <a:pt x="2233676" y="746935"/>
                      <a:pt x="2228772" y="758777"/>
                      <a:pt x="2220041" y="767508"/>
                    </a:cubicBezTo>
                    <a:cubicBezTo>
                      <a:pt x="2211310" y="776239"/>
                      <a:pt x="2199468" y="781144"/>
                      <a:pt x="2187121" y="781144"/>
                    </a:cubicBezTo>
                    <a:lnTo>
                      <a:pt x="46556" y="781144"/>
                    </a:lnTo>
                    <a:cubicBezTo>
                      <a:pt x="34208" y="781144"/>
                      <a:pt x="22367" y="776239"/>
                      <a:pt x="13636" y="767508"/>
                    </a:cubicBezTo>
                    <a:cubicBezTo>
                      <a:pt x="4905" y="758777"/>
                      <a:pt x="0" y="746935"/>
                      <a:pt x="0" y="734588"/>
                    </a:cubicBezTo>
                    <a:lnTo>
                      <a:pt x="0" y="46556"/>
                    </a:lnTo>
                    <a:cubicBezTo>
                      <a:pt x="0" y="34208"/>
                      <a:pt x="4905" y="22367"/>
                      <a:pt x="13636" y="13636"/>
                    </a:cubicBezTo>
                    <a:cubicBezTo>
                      <a:pt x="22367" y="4905"/>
                      <a:pt x="34208" y="0"/>
                      <a:pt x="46556" y="0"/>
                    </a:cubicBezTo>
                    <a:close/>
                  </a:path>
                </a:pathLst>
              </a:custGeom>
              <a:solidFill>
                <a:srgbClr val="E9C7C6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2233677" cy="8192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886925" y="133350"/>
              <a:ext cx="9863105" cy="34482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646662" indent="-323331" lvl="1">
                <a:lnSpc>
                  <a:spcPts val="4193"/>
                </a:lnSpc>
                <a:buFont typeface="Arial"/>
                <a:buChar char="•"/>
              </a:pPr>
              <a:r>
                <a:rPr lang="en-US" sz="299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Localize production of convenience foods and drink, healthy alternatives</a:t>
              </a:r>
            </a:p>
            <a:p>
              <a:pPr algn="l" marL="646662" indent="-323331" lvl="1">
                <a:lnSpc>
                  <a:spcPts val="4193"/>
                </a:lnSpc>
                <a:buFont typeface="Arial"/>
                <a:buChar char="•"/>
              </a:pPr>
              <a:r>
                <a:rPr lang="en-US" sz="299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Support food network/service connections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-5400000">
            <a:off x="-2373736" y="4911090"/>
            <a:ext cx="6882108" cy="464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LCAC | 2025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489358" y="6793205"/>
            <a:ext cx="6774092" cy="671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391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ideas </a:t>
            </a:r>
          </a:p>
        </p:txBody>
      </p:sp>
      <p:sp>
        <p:nvSpPr>
          <p:cNvPr name="AutoShape 17" id="17"/>
          <p:cNvSpPr/>
          <p:nvPr/>
        </p:nvSpPr>
        <p:spPr>
          <a:xfrm flipH="true" flipV="true">
            <a:off x="1090490" y="-104525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flipH="true" flipV="true">
            <a:off x="1085850" y="7289441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7512165" y="-1553858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92058" y="9048108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D7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47315" y="656843"/>
            <a:ext cx="1933786" cy="1418915"/>
          </a:xfrm>
          <a:custGeom>
            <a:avLst/>
            <a:gdLst/>
            <a:ahLst/>
            <a:cxnLst/>
            <a:rect r="r" b="b" t="t" l="l"/>
            <a:pathLst>
              <a:path h="1418915" w="1933786">
                <a:moveTo>
                  <a:pt x="0" y="0"/>
                </a:moveTo>
                <a:lnTo>
                  <a:pt x="1933785" y="0"/>
                </a:lnTo>
                <a:lnTo>
                  <a:pt x="1933785" y="1418915"/>
                </a:lnTo>
                <a:lnTo>
                  <a:pt x="0" y="14189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10974" y="868525"/>
            <a:ext cx="1723454" cy="1739265"/>
          </a:xfrm>
          <a:custGeom>
            <a:avLst/>
            <a:gdLst/>
            <a:ahLst/>
            <a:cxnLst/>
            <a:rect r="r" b="b" t="t" l="l"/>
            <a:pathLst>
              <a:path h="1739265" w="1723454">
                <a:moveTo>
                  <a:pt x="0" y="0"/>
                </a:moveTo>
                <a:lnTo>
                  <a:pt x="1723454" y="0"/>
                </a:lnTo>
                <a:lnTo>
                  <a:pt x="1723454" y="1739265"/>
                </a:lnTo>
                <a:lnTo>
                  <a:pt x="0" y="17392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791310" y="4128356"/>
            <a:ext cx="1876177" cy="1320360"/>
          </a:xfrm>
          <a:custGeom>
            <a:avLst/>
            <a:gdLst/>
            <a:ahLst/>
            <a:cxnLst/>
            <a:rect r="r" b="b" t="t" l="l"/>
            <a:pathLst>
              <a:path h="1320360" w="1876177">
                <a:moveTo>
                  <a:pt x="0" y="0"/>
                </a:moveTo>
                <a:lnTo>
                  <a:pt x="1876177" y="0"/>
                </a:lnTo>
                <a:lnTo>
                  <a:pt x="1876177" y="1320359"/>
                </a:lnTo>
                <a:lnTo>
                  <a:pt x="0" y="13203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42779" y="6762693"/>
            <a:ext cx="2729922" cy="2644612"/>
          </a:xfrm>
          <a:custGeom>
            <a:avLst/>
            <a:gdLst/>
            <a:ahLst/>
            <a:cxnLst/>
            <a:rect r="r" b="b" t="t" l="l"/>
            <a:pathLst>
              <a:path h="2644612" w="2729922">
                <a:moveTo>
                  <a:pt x="0" y="0"/>
                </a:moveTo>
                <a:lnTo>
                  <a:pt x="2729922" y="0"/>
                </a:lnTo>
                <a:lnTo>
                  <a:pt x="2729922" y="2644612"/>
                </a:lnTo>
                <a:lnTo>
                  <a:pt x="0" y="26446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847315" y="4991515"/>
            <a:ext cx="1525045" cy="1588588"/>
          </a:xfrm>
          <a:custGeom>
            <a:avLst/>
            <a:gdLst/>
            <a:ahLst/>
            <a:cxnLst/>
            <a:rect r="r" b="b" t="t" l="l"/>
            <a:pathLst>
              <a:path h="1588588" w="1525045">
                <a:moveTo>
                  <a:pt x="0" y="0"/>
                </a:moveTo>
                <a:lnTo>
                  <a:pt x="1525044" y="0"/>
                </a:lnTo>
                <a:lnTo>
                  <a:pt x="1525044" y="1588588"/>
                </a:lnTo>
                <a:lnTo>
                  <a:pt x="0" y="15885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420156" y="64305"/>
            <a:ext cx="3447689" cy="1938265"/>
          </a:xfrm>
          <a:custGeom>
            <a:avLst/>
            <a:gdLst/>
            <a:ahLst/>
            <a:cxnLst/>
            <a:rect r="r" b="b" t="t" l="l"/>
            <a:pathLst>
              <a:path h="1938265" w="3447689">
                <a:moveTo>
                  <a:pt x="0" y="0"/>
                </a:moveTo>
                <a:lnTo>
                  <a:pt x="3447688" y="0"/>
                </a:lnTo>
                <a:lnTo>
                  <a:pt x="3447688" y="1938265"/>
                </a:lnTo>
                <a:lnTo>
                  <a:pt x="0" y="19382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1661958"/>
            <a:ext cx="5082778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Background Story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2422053"/>
            <a:ext cx="16905312" cy="2941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Food services in Mayo</a:t>
            </a:r>
          </a:p>
          <a:p>
            <a:pPr algn="l"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Ihdzí’ Ihlé Ts’ȩ  – garment making program</a:t>
            </a:r>
          </a:p>
          <a:p>
            <a:pPr algn="l"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Yukon University Mayo Campus collaboration</a:t>
            </a:r>
          </a:p>
          <a:p>
            <a:pPr algn="l"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Kitchen Helper program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5496340"/>
            <a:ext cx="3308152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Inspirations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6252716"/>
            <a:ext cx="16905312" cy="2941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Gathering spaces</a:t>
            </a:r>
          </a:p>
          <a:p>
            <a:pPr algn="l"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Cultural teaching and learning</a:t>
            </a:r>
          </a:p>
          <a:p>
            <a:pPr algn="l"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Food innovation </a:t>
            </a:r>
          </a:p>
          <a:p>
            <a:pPr algn="l"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Self-determination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E2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5804880" y="5363090"/>
            <a:ext cx="5450085" cy="4161883"/>
          </a:xfrm>
          <a:custGeom>
            <a:avLst/>
            <a:gdLst/>
            <a:ahLst/>
            <a:cxnLst/>
            <a:rect r="r" b="b" t="t" l="l"/>
            <a:pathLst>
              <a:path h="4161883" w="5450085">
                <a:moveTo>
                  <a:pt x="0" y="0"/>
                </a:moveTo>
                <a:lnTo>
                  <a:pt x="5450086" y="0"/>
                </a:lnTo>
                <a:lnTo>
                  <a:pt x="5450086" y="4161883"/>
                </a:lnTo>
                <a:lnTo>
                  <a:pt x="0" y="4161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922274" y="-4301441"/>
            <a:ext cx="4165223" cy="5950318"/>
          </a:xfrm>
          <a:custGeom>
            <a:avLst/>
            <a:gdLst/>
            <a:ahLst/>
            <a:cxnLst/>
            <a:rect r="r" b="b" t="t" l="l"/>
            <a:pathLst>
              <a:path h="5950318" w="4165223">
                <a:moveTo>
                  <a:pt x="0" y="0"/>
                </a:moveTo>
                <a:lnTo>
                  <a:pt x="4165222" y="0"/>
                </a:lnTo>
                <a:lnTo>
                  <a:pt x="4165222" y="5950318"/>
                </a:lnTo>
                <a:lnTo>
                  <a:pt x="0" y="59503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184300" y="3544602"/>
            <a:ext cx="2035283" cy="2035283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A685">
                <a:alpha val="8980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995331" y="3415261"/>
            <a:ext cx="3173933" cy="3173933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1DFB1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848094">
            <a:off x="9812939" y="7566461"/>
            <a:ext cx="2836721" cy="269488"/>
          </a:xfrm>
          <a:custGeom>
            <a:avLst/>
            <a:gdLst/>
            <a:ahLst/>
            <a:cxnLst/>
            <a:rect r="r" b="b" t="t" l="l"/>
            <a:pathLst>
              <a:path h="269488" w="2836721">
                <a:moveTo>
                  <a:pt x="0" y="0"/>
                </a:moveTo>
                <a:lnTo>
                  <a:pt x="2836720" y="0"/>
                </a:lnTo>
                <a:lnTo>
                  <a:pt x="2836720" y="269489"/>
                </a:lnTo>
                <a:lnTo>
                  <a:pt x="0" y="2694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390082" y="5426752"/>
            <a:ext cx="2624240" cy="262424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8C6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7966675">
            <a:off x="5174408" y="6974642"/>
            <a:ext cx="1857129" cy="269488"/>
          </a:xfrm>
          <a:custGeom>
            <a:avLst/>
            <a:gdLst/>
            <a:ahLst/>
            <a:cxnLst/>
            <a:rect r="r" b="b" t="t" l="l"/>
            <a:pathLst>
              <a:path h="269488" w="1857129">
                <a:moveTo>
                  <a:pt x="0" y="0"/>
                </a:moveTo>
                <a:lnTo>
                  <a:pt x="1857129" y="0"/>
                </a:lnTo>
                <a:lnTo>
                  <a:pt x="1857129" y="269488"/>
                </a:lnTo>
                <a:lnTo>
                  <a:pt x="0" y="2694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52747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6435621" y="5046144"/>
            <a:ext cx="1543050" cy="154305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3C29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1158232">
            <a:off x="12036689" y="4075371"/>
            <a:ext cx="867745" cy="269488"/>
          </a:xfrm>
          <a:custGeom>
            <a:avLst/>
            <a:gdLst/>
            <a:ahLst/>
            <a:cxnLst/>
            <a:rect r="r" b="b" t="t" l="l"/>
            <a:pathLst>
              <a:path h="269488" w="867745">
                <a:moveTo>
                  <a:pt x="0" y="0"/>
                </a:moveTo>
                <a:lnTo>
                  <a:pt x="867746" y="0"/>
                </a:lnTo>
                <a:lnTo>
                  <a:pt x="867746" y="269489"/>
                </a:lnTo>
                <a:lnTo>
                  <a:pt x="0" y="2694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26907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290078">
            <a:off x="5508071" y="4020793"/>
            <a:ext cx="1672414" cy="269488"/>
          </a:xfrm>
          <a:custGeom>
            <a:avLst/>
            <a:gdLst/>
            <a:ahLst/>
            <a:cxnLst/>
            <a:rect r="r" b="b" t="t" l="l"/>
            <a:pathLst>
              <a:path h="269488" w="1672414">
                <a:moveTo>
                  <a:pt x="0" y="0"/>
                </a:moveTo>
                <a:lnTo>
                  <a:pt x="1672414" y="0"/>
                </a:lnTo>
                <a:lnTo>
                  <a:pt x="1672414" y="269489"/>
                </a:lnTo>
                <a:lnTo>
                  <a:pt x="0" y="2694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9618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014322" y="4023875"/>
            <a:ext cx="1350710" cy="1929586"/>
          </a:xfrm>
          <a:custGeom>
            <a:avLst/>
            <a:gdLst/>
            <a:ahLst/>
            <a:cxnLst/>
            <a:rect r="r" b="b" t="t" l="l"/>
            <a:pathLst>
              <a:path h="1929586" w="1350710">
                <a:moveTo>
                  <a:pt x="0" y="0"/>
                </a:moveTo>
                <a:lnTo>
                  <a:pt x="1350710" y="0"/>
                </a:lnTo>
                <a:lnTo>
                  <a:pt x="1350710" y="1929586"/>
                </a:lnTo>
                <a:lnTo>
                  <a:pt x="0" y="19295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498410" y="3865210"/>
            <a:ext cx="1314826" cy="1231006"/>
          </a:xfrm>
          <a:custGeom>
            <a:avLst/>
            <a:gdLst/>
            <a:ahLst/>
            <a:cxnLst/>
            <a:rect r="r" b="b" t="t" l="l"/>
            <a:pathLst>
              <a:path h="1231006" w="1314826">
                <a:moveTo>
                  <a:pt x="0" y="0"/>
                </a:moveTo>
                <a:lnTo>
                  <a:pt x="1314826" y="0"/>
                </a:lnTo>
                <a:lnTo>
                  <a:pt x="1314826" y="1231006"/>
                </a:lnTo>
                <a:lnTo>
                  <a:pt x="0" y="12310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7978671" y="6038952"/>
            <a:ext cx="1377092" cy="1399839"/>
          </a:xfrm>
          <a:custGeom>
            <a:avLst/>
            <a:gdLst/>
            <a:ahLst/>
            <a:cxnLst/>
            <a:rect r="r" b="b" t="t" l="l"/>
            <a:pathLst>
              <a:path h="1399839" w="1377092">
                <a:moveTo>
                  <a:pt x="0" y="0"/>
                </a:moveTo>
                <a:lnTo>
                  <a:pt x="1377092" y="0"/>
                </a:lnTo>
                <a:lnTo>
                  <a:pt x="1377092" y="1399839"/>
                </a:lnTo>
                <a:lnTo>
                  <a:pt x="0" y="13998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832516" y="5273128"/>
            <a:ext cx="833149" cy="1089083"/>
          </a:xfrm>
          <a:custGeom>
            <a:avLst/>
            <a:gdLst/>
            <a:ahLst/>
            <a:cxnLst/>
            <a:rect r="r" b="b" t="t" l="l"/>
            <a:pathLst>
              <a:path h="1089083" w="833149">
                <a:moveTo>
                  <a:pt x="0" y="0"/>
                </a:moveTo>
                <a:lnTo>
                  <a:pt x="833149" y="0"/>
                </a:lnTo>
                <a:lnTo>
                  <a:pt x="833149" y="1089083"/>
                </a:lnTo>
                <a:lnTo>
                  <a:pt x="0" y="108908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6832516" y="1124558"/>
            <a:ext cx="6726444" cy="782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5400" b="true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Combined Vision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2535786"/>
            <a:ext cx="4058796" cy="1031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4156"/>
              </a:lnSpc>
              <a:spcBef>
                <a:spcPct val="0"/>
              </a:spcBef>
            </a:pPr>
            <a:r>
              <a:rPr lang="en-US" b="true" sz="2968" spc="95">
                <a:solidFill>
                  <a:srgbClr val="0D0D0D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Repeated restaurant closures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3597806"/>
            <a:ext cx="4058796" cy="1309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562"/>
              </a:lnSpc>
              <a:spcBef>
                <a:spcPct val="0"/>
              </a:spcBef>
            </a:pPr>
            <a:r>
              <a:rPr lang="en-US" sz="2375" spc="123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Noticing of the repeated cycle of restaurant operators closing after 1-2 years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345883" y="6275321"/>
            <a:ext cx="2854535" cy="1001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4064"/>
              </a:lnSpc>
              <a:spcBef>
                <a:spcPct val="0"/>
              </a:spcBef>
            </a:pPr>
            <a:r>
              <a:rPr lang="en-US" b="true" sz="2903" spc="92">
                <a:solidFill>
                  <a:srgbClr val="0D0D0D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Creative visioning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06586" y="7224941"/>
            <a:ext cx="4493832" cy="170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484"/>
              </a:lnSpc>
              <a:spcBef>
                <a:spcPct val="0"/>
              </a:spcBef>
            </a:pPr>
            <a:r>
              <a:rPr lang="en-US" sz="2322" spc="120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The desire to do something different and to offer something meaningful and sustainable to community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200504" y="2393294"/>
            <a:ext cx="3248478" cy="561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625"/>
              </a:lnSpc>
              <a:spcBef>
                <a:spcPct val="0"/>
              </a:spcBef>
            </a:pPr>
            <a:r>
              <a:rPr lang="en-US" b="true" sz="3304" spc="105">
                <a:solidFill>
                  <a:srgbClr val="0D0D0D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Ihdzí’ Ihlé Ts’ȩ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200504" y="3023300"/>
            <a:ext cx="4079936" cy="1695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66"/>
              </a:lnSpc>
              <a:spcBef>
                <a:spcPct val="0"/>
              </a:spcBef>
            </a:pPr>
            <a:r>
              <a:rPr lang="en-US" sz="2311" spc="120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Sewing program hosted by YukonU provided space to reconnect and heal in times of immense grief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106346" y="6747302"/>
            <a:ext cx="2699260" cy="1430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843"/>
              </a:lnSpc>
              <a:spcBef>
                <a:spcPct val="0"/>
              </a:spcBef>
            </a:pPr>
            <a:r>
              <a:rPr lang="en-US" b="true" sz="2745" spc="87">
                <a:solidFill>
                  <a:srgbClr val="0D0D0D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Food Sovereignty and Security Goals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3200504" y="8202285"/>
            <a:ext cx="3557068" cy="871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78"/>
              </a:lnSpc>
              <a:spcBef>
                <a:spcPct val="0"/>
              </a:spcBef>
            </a:pPr>
            <a:r>
              <a:rPr lang="en-US" sz="2385" spc="124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FN NND’s principle in 2020-2023 strategic plan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E2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9219737" y="1978923"/>
            <a:ext cx="5984107" cy="688265"/>
          </a:xfrm>
          <a:custGeom>
            <a:avLst/>
            <a:gdLst/>
            <a:ahLst/>
            <a:cxnLst/>
            <a:rect r="r" b="b" t="t" l="l"/>
            <a:pathLst>
              <a:path h="688265" w="5984107">
                <a:moveTo>
                  <a:pt x="0" y="0"/>
                </a:moveTo>
                <a:lnTo>
                  <a:pt x="5984107" y="0"/>
                </a:lnTo>
                <a:lnTo>
                  <a:pt x="5984107" y="688265"/>
                </a:lnTo>
                <a:lnTo>
                  <a:pt x="0" y="688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2000"/>
            </a:blip>
            <a:stretch>
              <a:fillRect l="0" t="0" r="0" b="-1499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039020" y="903075"/>
            <a:ext cx="6277688" cy="1372469"/>
            <a:chOff x="0" y="0"/>
            <a:chExt cx="9504788" cy="20779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504787" cy="2077999"/>
            </a:xfrm>
            <a:custGeom>
              <a:avLst/>
              <a:gdLst/>
              <a:ahLst/>
              <a:cxnLst/>
              <a:rect r="r" b="b" t="t" l="l"/>
              <a:pathLst>
                <a:path h="2077999" w="9504787">
                  <a:moveTo>
                    <a:pt x="39464" y="0"/>
                  </a:moveTo>
                  <a:lnTo>
                    <a:pt x="9465324" y="0"/>
                  </a:lnTo>
                  <a:cubicBezTo>
                    <a:pt x="9475790" y="0"/>
                    <a:pt x="9485828" y="4158"/>
                    <a:pt x="9493228" y="11559"/>
                  </a:cubicBezTo>
                  <a:cubicBezTo>
                    <a:pt x="9500629" y="18960"/>
                    <a:pt x="9504787" y="28997"/>
                    <a:pt x="9504787" y="39464"/>
                  </a:cubicBezTo>
                  <a:lnTo>
                    <a:pt x="9504787" y="2038535"/>
                  </a:lnTo>
                  <a:cubicBezTo>
                    <a:pt x="9504787" y="2049002"/>
                    <a:pt x="9500629" y="2059039"/>
                    <a:pt x="9493228" y="2066440"/>
                  </a:cubicBezTo>
                  <a:cubicBezTo>
                    <a:pt x="9485828" y="2073841"/>
                    <a:pt x="9475790" y="2077999"/>
                    <a:pt x="9465324" y="2077999"/>
                  </a:cubicBezTo>
                  <a:lnTo>
                    <a:pt x="39464" y="2077999"/>
                  </a:lnTo>
                  <a:cubicBezTo>
                    <a:pt x="28997" y="2077999"/>
                    <a:pt x="18960" y="2073841"/>
                    <a:pt x="11559" y="2066440"/>
                  </a:cubicBezTo>
                  <a:cubicBezTo>
                    <a:pt x="4158" y="2059039"/>
                    <a:pt x="0" y="2049002"/>
                    <a:pt x="0" y="2038535"/>
                  </a:cubicBezTo>
                  <a:lnTo>
                    <a:pt x="0" y="39464"/>
                  </a:lnTo>
                  <a:cubicBezTo>
                    <a:pt x="0" y="28997"/>
                    <a:pt x="4158" y="18960"/>
                    <a:pt x="11559" y="11559"/>
                  </a:cubicBezTo>
                  <a:cubicBezTo>
                    <a:pt x="18960" y="4158"/>
                    <a:pt x="28997" y="0"/>
                    <a:pt x="39464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9397D8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9504788" cy="2116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219737" y="865414"/>
            <a:ext cx="1107226" cy="1029720"/>
          </a:xfrm>
          <a:custGeom>
            <a:avLst/>
            <a:gdLst/>
            <a:ahLst/>
            <a:cxnLst/>
            <a:rect r="r" b="b" t="t" l="l"/>
            <a:pathLst>
              <a:path h="1029720" w="1107226">
                <a:moveTo>
                  <a:pt x="0" y="0"/>
                </a:moveTo>
                <a:lnTo>
                  <a:pt x="1107226" y="0"/>
                </a:lnTo>
                <a:lnTo>
                  <a:pt x="1107226" y="1029720"/>
                </a:lnTo>
                <a:lnTo>
                  <a:pt x="0" y="10297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359755" y="1803714"/>
            <a:ext cx="6250515" cy="6247911"/>
          </a:xfrm>
          <a:custGeom>
            <a:avLst/>
            <a:gdLst/>
            <a:ahLst/>
            <a:cxnLst/>
            <a:rect r="r" b="b" t="t" l="l"/>
            <a:pathLst>
              <a:path h="6247911" w="6250515">
                <a:moveTo>
                  <a:pt x="0" y="0"/>
                </a:moveTo>
                <a:lnTo>
                  <a:pt x="6250515" y="0"/>
                </a:lnTo>
                <a:lnTo>
                  <a:pt x="6250515" y="6247910"/>
                </a:lnTo>
                <a:lnTo>
                  <a:pt x="0" y="6247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270393" y="2160095"/>
            <a:ext cx="6032259" cy="603225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  <a:ln w="133350" cap="sq">
              <a:solidFill>
                <a:srgbClr val="63B1DB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11" id="11"/>
          <p:cNvSpPr/>
          <p:nvPr/>
        </p:nvSpPr>
        <p:spPr>
          <a:xfrm flipV="true">
            <a:off x="7302652" y="1589310"/>
            <a:ext cx="1736368" cy="3586915"/>
          </a:xfrm>
          <a:prstGeom prst="line">
            <a:avLst/>
          </a:prstGeom>
          <a:ln cap="rnd" w="66675">
            <a:solidFill>
              <a:srgbClr val="333231"/>
            </a:solidFill>
            <a:prstDash val="sysDot"/>
            <a:headEnd type="none" len="sm" w="sm"/>
            <a:tailEnd type="triangle" len="med" w="lg"/>
          </a:ln>
        </p:spPr>
      </p:sp>
      <p:sp>
        <p:nvSpPr>
          <p:cNvPr name="Freeform 12" id="12"/>
          <p:cNvSpPr/>
          <p:nvPr/>
        </p:nvSpPr>
        <p:spPr>
          <a:xfrm flipH="false" flipV="false" rot="-10800000">
            <a:off x="9954067" y="3772322"/>
            <a:ext cx="5984107" cy="688265"/>
          </a:xfrm>
          <a:custGeom>
            <a:avLst/>
            <a:gdLst/>
            <a:ahLst/>
            <a:cxnLst/>
            <a:rect r="r" b="b" t="t" l="l"/>
            <a:pathLst>
              <a:path h="688265" w="5984107">
                <a:moveTo>
                  <a:pt x="0" y="0"/>
                </a:moveTo>
                <a:lnTo>
                  <a:pt x="5984107" y="0"/>
                </a:lnTo>
                <a:lnTo>
                  <a:pt x="5984107" y="688266"/>
                </a:lnTo>
                <a:lnTo>
                  <a:pt x="0" y="6882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2000"/>
            </a:blip>
            <a:stretch>
              <a:fillRect l="0" t="0" r="0" b="-149966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9773350" y="2696475"/>
            <a:ext cx="6277688" cy="1372469"/>
            <a:chOff x="0" y="0"/>
            <a:chExt cx="9504788" cy="207799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504787" cy="2077999"/>
            </a:xfrm>
            <a:custGeom>
              <a:avLst/>
              <a:gdLst/>
              <a:ahLst/>
              <a:cxnLst/>
              <a:rect r="r" b="b" t="t" l="l"/>
              <a:pathLst>
                <a:path h="2077999" w="9504787">
                  <a:moveTo>
                    <a:pt x="39464" y="0"/>
                  </a:moveTo>
                  <a:lnTo>
                    <a:pt x="9465324" y="0"/>
                  </a:lnTo>
                  <a:cubicBezTo>
                    <a:pt x="9475790" y="0"/>
                    <a:pt x="9485828" y="4158"/>
                    <a:pt x="9493228" y="11559"/>
                  </a:cubicBezTo>
                  <a:cubicBezTo>
                    <a:pt x="9500629" y="18960"/>
                    <a:pt x="9504787" y="28997"/>
                    <a:pt x="9504787" y="39464"/>
                  </a:cubicBezTo>
                  <a:lnTo>
                    <a:pt x="9504787" y="2038535"/>
                  </a:lnTo>
                  <a:cubicBezTo>
                    <a:pt x="9504787" y="2049002"/>
                    <a:pt x="9500629" y="2059039"/>
                    <a:pt x="9493228" y="2066440"/>
                  </a:cubicBezTo>
                  <a:cubicBezTo>
                    <a:pt x="9485828" y="2073841"/>
                    <a:pt x="9475790" y="2077999"/>
                    <a:pt x="9465324" y="2077999"/>
                  </a:cubicBezTo>
                  <a:lnTo>
                    <a:pt x="39464" y="2077999"/>
                  </a:lnTo>
                  <a:cubicBezTo>
                    <a:pt x="28997" y="2077999"/>
                    <a:pt x="18960" y="2073841"/>
                    <a:pt x="11559" y="2066440"/>
                  </a:cubicBezTo>
                  <a:cubicBezTo>
                    <a:pt x="4158" y="2059039"/>
                    <a:pt x="0" y="2049002"/>
                    <a:pt x="0" y="2038535"/>
                  </a:cubicBezTo>
                  <a:lnTo>
                    <a:pt x="0" y="39464"/>
                  </a:lnTo>
                  <a:cubicBezTo>
                    <a:pt x="0" y="28997"/>
                    <a:pt x="4158" y="18960"/>
                    <a:pt x="11559" y="11559"/>
                  </a:cubicBezTo>
                  <a:cubicBezTo>
                    <a:pt x="18960" y="4158"/>
                    <a:pt x="28997" y="0"/>
                    <a:pt x="39464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91DFB1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9504788" cy="2116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9954067" y="2658814"/>
            <a:ext cx="1107226" cy="1029720"/>
          </a:xfrm>
          <a:custGeom>
            <a:avLst/>
            <a:gdLst/>
            <a:ahLst/>
            <a:cxnLst/>
            <a:rect r="r" b="b" t="t" l="l"/>
            <a:pathLst>
              <a:path h="1029720" w="1107226">
                <a:moveTo>
                  <a:pt x="0" y="0"/>
                </a:moveTo>
                <a:lnTo>
                  <a:pt x="1107226" y="0"/>
                </a:lnTo>
                <a:lnTo>
                  <a:pt x="1107226" y="1029720"/>
                </a:lnTo>
                <a:lnTo>
                  <a:pt x="0" y="1029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-10800000">
            <a:off x="10595544" y="5563075"/>
            <a:ext cx="5984107" cy="688265"/>
          </a:xfrm>
          <a:custGeom>
            <a:avLst/>
            <a:gdLst/>
            <a:ahLst/>
            <a:cxnLst/>
            <a:rect r="r" b="b" t="t" l="l"/>
            <a:pathLst>
              <a:path h="688265" w="5984107">
                <a:moveTo>
                  <a:pt x="0" y="0"/>
                </a:moveTo>
                <a:lnTo>
                  <a:pt x="5984107" y="0"/>
                </a:lnTo>
                <a:lnTo>
                  <a:pt x="5984107" y="688265"/>
                </a:lnTo>
                <a:lnTo>
                  <a:pt x="0" y="688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2000"/>
            </a:blip>
            <a:stretch>
              <a:fillRect l="0" t="0" r="0" b="-149966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0414826" y="4487228"/>
            <a:ext cx="6277688" cy="1372469"/>
            <a:chOff x="0" y="0"/>
            <a:chExt cx="9504788" cy="207799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504787" cy="2077999"/>
            </a:xfrm>
            <a:custGeom>
              <a:avLst/>
              <a:gdLst/>
              <a:ahLst/>
              <a:cxnLst/>
              <a:rect r="r" b="b" t="t" l="l"/>
              <a:pathLst>
                <a:path h="2077999" w="9504787">
                  <a:moveTo>
                    <a:pt x="39464" y="0"/>
                  </a:moveTo>
                  <a:lnTo>
                    <a:pt x="9465324" y="0"/>
                  </a:lnTo>
                  <a:cubicBezTo>
                    <a:pt x="9475790" y="0"/>
                    <a:pt x="9485828" y="4158"/>
                    <a:pt x="9493228" y="11559"/>
                  </a:cubicBezTo>
                  <a:cubicBezTo>
                    <a:pt x="9500629" y="18960"/>
                    <a:pt x="9504787" y="28997"/>
                    <a:pt x="9504787" y="39464"/>
                  </a:cubicBezTo>
                  <a:lnTo>
                    <a:pt x="9504787" y="2038535"/>
                  </a:lnTo>
                  <a:cubicBezTo>
                    <a:pt x="9504787" y="2049002"/>
                    <a:pt x="9500629" y="2059039"/>
                    <a:pt x="9493228" y="2066440"/>
                  </a:cubicBezTo>
                  <a:cubicBezTo>
                    <a:pt x="9485828" y="2073841"/>
                    <a:pt x="9475790" y="2077999"/>
                    <a:pt x="9465324" y="2077999"/>
                  </a:cubicBezTo>
                  <a:lnTo>
                    <a:pt x="39464" y="2077999"/>
                  </a:lnTo>
                  <a:cubicBezTo>
                    <a:pt x="28997" y="2077999"/>
                    <a:pt x="18960" y="2073841"/>
                    <a:pt x="11559" y="2066440"/>
                  </a:cubicBezTo>
                  <a:cubicBezTo>
                    <a:pt x="4158" y="2059039"/>
                    <a:pt x="0" y="2049002"/>
                    <a:pt x="0" y="2038535"/>
                  </a:cubicBezTo>
                  <a:lnTo>
                    <a:pt x="0" y="39464"/>
                  </a:lnTo>
                  <a:cubicBezTo>
                    <a:pt x="0" y="28997"/>
                    <a:pt x="4158" y="18960"/>
                    <a:pt x="11559" y="11559"/>
                  </a:cubicBezTo>
                  <a:cubicBezTo>
                    <a:pt x="18960" y="4158"/>
                    <a:pt x="28997" y="0"/>
                    <a:pt x="39464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F8D38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9504788" cy="2116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0595544" y="4449567"/>
            <a:ext cx="1107226" cy="1029720"/>
          </a:xfrm>
          <a:custGeom>
            <a:avLst/>
            <a:gdLst/>
            <a:ahLst/>
            <a:cxnLst/>
            <a:rect r="r" b="b" t="t" l="l"/>
            <a:pathLst>
              <a:path h="1029720" w="1107226">
                <a:moveTo>
                  <a:pt x="0" y="0"/>
                </a:moveTo>
                <a:lnTo>
                  <a:pt x="1107225" y="0"/>
                </a:lnTo>
                <a:lnTo>
                  <a:pt x="1107225" y="1029720"/>
                </a:lnTo>
                <a:lnTo>
                  <a:pt x="0" y="10297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2" id="22"/>
          <p:cNvSpPr/>
          <p:nvPr/>
        </p:nvSpPr>
        <p:spPr>
          <a:xfrm flipH="false" flipV="false" rot="-10800000">
            <a:off x="9957572" y="7353828"/>
            <a:ext cx="5984107" cy="688265"/>
          </a:xfrm>
          <a:custGeom>
            <a:avLst/>
            <a:gdLst/>
            <a:ahLst/>
            <a:cxnLst/>
            <a:rect r="r" b="b" t="t" l="l"/>
            <a:pathLst>
              <a:path h="688265" w="5984107">
                <a:moveTo>
                  <a:pt x="0" y="0"/>
                </a:moveTo>
                <a:lnTo>
                  <a:pt x="5984107" y="0"/>
                </a:lnTo>
                <a:lnTo>
                  <a:pt x="5984107" y="688265"/>
                </a:lnTo>
                <a:lnTo>
                  <a:pt x="0" y="688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2000"/>
            </a:blip>
            <a:stretch>
              <a:fillRect l="0" t="0" r="0" b="-149966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9776855" y="6277980"/>
            <a:ext cx="6277688" cy="1372469"/>
            <a:chOff x="0" y="0"/>
            <a:chExt cx="9504788" cy="207799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504787" cy="2077999"/>
            </a:xfrm>
            <a:custGeom>
              <a:avLst/>
              <a:gdLst/>
              <a:ahLst/>
              <a:cxnLst/>
              <a:rect r="r" b="b" t="t" l="l"/>
              <a:pathLst>
                <a:path h="2077999" w="9504787">
                  <a:moveTo>
                    <a:pt x="39464" y="0"/>
                  </a:moveTo>
                  <a:lnTo>
                    <a:pt x="9465324" y="0"/>
                  </a:lnTo>
                  <a:cubicBezTo>
                    <a:pt x="9475790" y="0"/>
                    <a:pt x="9485828" y="4158"/>
                    <a:pt x="9493228" y="11559"/>
                  </a:cubicBezTo>
                  <a:cubicBezTo>
                    <a:pt x="9500629" y="18960"/>
                    <a:pt x="9504787" y="28997"/>
                    <a:pt x="9504787" y="39464"/>
                  </a:cubicBezTo>
                  <a:lnTo>
                    <a:pt x="9504787" y="2038535"/>
                  </a:lnTo>
                  <a:cubicBezTo>
                    <a:pt x="9504787" y="2049002"/>
                    <a:pt x="9500629" y="2059039"/>
                    <a:pt x="9493228" y="2066440"/>
                  </a:cubicBezTo>
                  <a:cubicBezTo>
                    <a:pt x="9485828" y="2073841"/>
                    <a:pt x="9475790" y="2077999"/>
                    <a:pt x="9465324" y="2077999"/>
                  </a:cubicBezTo>
                  <a:lnTo>
                    <a:pt x="39464" y="2077999"/>
                  </a:lnTo>
                  <a:cubicBezTo>
                    <a:pt x="28997" y="2077999"/>
                    <a:pt x="18960" y="2073841"/>
                    <a:pt x="11559" y="2066440"/>
                  </a:cubicBezTo>
                  <a:cubicBezTo>
                    <a:pt x="4158" y="2059039"/>
                    <a:pt x="0" y="2049002"/>
                    <a:pt x="0" y="2038535"/>
                  </a:cubicBezTo>
                  <a:lnTo>
                    <a:pt x="0" y="39464"/>
                  </a:lnTo>
                  <a:cubicBezTo>
                    <a:pt x="0" y="28997"/>
                    <a:pt x="4158" y="18960"/>
                    <a:pt x="11559" y="11559"/>
                  </a:cubicBezTo>
                  <a:cubicBezTo>
                    <a:pt x="18960" y="4158"/>
                    <a:pt x="28997" y="0"/>
                    <a:pt x="39464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F8B27C"/>
              </a:solidFill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9504788" cy="2116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9957572" y="6240319"/>
            <a:ext cx="1107226" cy="1029720"/>
          </a:xfrm>
          <a:custGeom>
            <a:avLst/>
            <a:gdLst/>
            <a:ahLst/>
            <a:cxnLst/>
            <a:rect r="r" b="b" t="t" l="l"/>
            <a:pathLst>
              <a:path h="1029720" w="1107226">
                <a:moveTo>
                  <a:pt x="0" y="0"/>
                </a:moveTo>
                <a:lnTo>
                  <a:pt x="1107226" y="0"/>
                </a:lnTo>
                <a:lnTo>
                  <a:pt x="1107226" y="1029720"/>
                </a:lnTo>
                <a:lnTo>
                  <a:pt x="0" y="10297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7" id="27"/>
          <p:cNvSpPr/>
          <p:nvPr/>
        </p:nvSpPr>
        <p:spPr>
          <a:xfrm flipH="false" flipV="false" rot="-10800000">
            <a:off x="9084807" y="8550076"/>
            <a:ext cx="5414689" cy="622773"/>
          </a:xfrm>
          <a:custGeom>
            <a:avLst/>
            <a:gdLst/>
            <a:ahLst/>
            <a:cxnLst/>
            <a:rect r="r" b="b" t="t" l="l"/>
            <a:pathLst>
              <a:path h="622773" w="5414689">
                <a:moveTo>
                  <a:pt x="0" y="0"/>
                </a:moveTo>
                <a:lnTo>
                  <a:pt x="5414689" y="0"/>
                </a:lnTo>
                <a:lnTo>
                  <a:pt x="5414689" y="622773"/>
                </a:lnTo>
                <a:lnTo>
                  <a:pt x="0" y="622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2000"/>
            </a:blip>
            <a:stretch>
              <a:fillRect l="0" t="0" r="0" b="-149966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039020" y="8108300"/>
            <a:ext cx="6277688" cy="1372469"/>
            <a:chOff x="0" y="0"/>
            <a:chExt cx="9504788" cy="207799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504787" cy="2077999"/>
            </a:xfrm>
            <a:custGeom>
              <a:avLst/>
              <a:gdLst/>
              <a:ahLst/>
              <a:cxnLst/>
              <a:rect r="r" b="b" t="t" l="l"/>
              <a:pathLst>
                <a:path h="2077999" w="9504787">
                  <a:moveTo>
                    <a:pt x="39464" y="0"/>
                  </a:moveTo>
                  <a:lnTo>
                    <a:pt x="9465324" y="0"/>
                  </a:lnTo>
                  <a:cubicBezTo>
                    <a:pt x="9475790" y="0"/>
                    <a:pt x="9485828" y="4158"/>
                    <a:pt x="9493228" y="11559"/>
                  </a:cubicBezTo>
                  <a:cubicBezTo>
                    <a:pt x="9500629" y="18960"/>
                    <a:pt x="9504787" y="28997"/>
                    <a:pt x="9504787" y="39464"/>
                  </a:cubicBezTo>
                  <a:lnTo>
                    <a:pt x="9504787" y="2038535"/>
                  </a:lnTo>
                  <a:cubicBezTo>
                    <a:pt x="9504787" y="2049002"/>
                    <a:pt x="9500629" y="2059039"/>
                    <a:pt x="9493228" y="2066440"/>
                  </a:cubicBezTo>
                  <a:cubicBezTo>
                    <a:pt x="9485828" y="2073841"/>
                    <a:pt x="9475790" y="2077999"/>
                    <a:pt x="9465324" y="2077999"/>
                  </a:cubicBezTo>
                  <a:lnTo>
                    <a:pt x="39464" y="2077999"/>
                  </a:lnTo>
                  <a:cubicBezTo>
                    <a:pt x="28997" y="2077999"/>
                    <a:pt x="18960" y="2073841"/>
                    <a:pt x="11559" y="2066440"/>
                  </a:cubicBezTo>
                  <a:cubicBezTo>
                    <a:pt x="4158" y="2059039"/>
                    <a:pt x="0" y="2049002"/>
                    <a:pt x="0" y="2038535"/>
                  </a:cubicBezTo>
                  <a:lnTo>
                    <a:pt x="0" y="39464"/>
                  </a:lnTo>
                  <a:cubicBezTo>
                    <a:pt x="0" y="28997"/>
                    <a:pt x="4158" y="18960"/>
                    <a:pt x="11559" y="11559"/>
                  </a:cubicBezTo>
                  <a:cubicBezTo>
                    <a:pt x="18960" y="4158"/>
                    <a:pt x="28997" y="0"/>
                    <a:pt x="39464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FF8379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9504788" cy="2116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9219737" y="8070640"/>
            <a:ext cx="1107226" cy="1029720"/>
          </a:xfrm>
          <a:custGeom>
            <a:avLst/>
            <a:gdLst/>
            <a:ahLst/>
            <a:cxnLst/>
            <a:rect r="r" b="b" t="t" l="l"/>
            <a:pathLst>
              <a:path h="1029720" w="1107226">
                <a:moveTo>
                  <a:pt x="0" y="0"/>
                </a:moveTo>
                <a:lnTo>
                  <a:pt x="1107226" y="0"/>
                </a:lnTo>
                <a:lnTo>
                  <a:pt x="1107226" y="1029720"/>
                </a:lnTo>
                <a:lnTo>
                  <a:pt x="0" y="1029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AutoShape 32" id="32"/>
          <p:cNvSpPr/>
          <p:nvPr/>
        </p:nvSpPr>
        <p:spPr>
          <a:xfrm>
            <a:off x="7302652" y="5176225"/>
            <a:ext cx="1736368" cy="3618310"/>
          </a:xfrm>
          <a:prstGeom prst="line">
            <a:avLst/>
          </a:prstGeom>
          <a:ln cap="rnd" w="66675">
            <a:solidFill>
              <a:srgbClr val="333231"/>
            </a:solidFill>
            <a:prstDash val="sysDot"/>
            <a:headEnd type="none" len="sm" w="sm"/>
            <a:tailEnd type="triangle" len="med" w="lg"/>
          </a:ln>
        </p:spPr>
      </p:sp>
      <p:sp>
        <p:nvSpPr>
          <p:cNvPr name="AutoShape 33" id="33"/>
          <p:cNvSpPr/>
          <p:nvPr/>
        </p:nvSpPr>
        <p:spPr>
          <a:xfrm>
            <a:off x="7302652" y="5176225"/>
            <a:ext cx="2474203" cy="1787990"/>
          </a:xfrm>
          <a:prstGeom prst="line">
            <a:avLst/>
          </a:prstGeom>
          <a:ln cap="rnd" w="66675">
            <a:solidFill>
              <a:srgbClr val="333231"/>
            </a:solidFill>
            <a:prstDash val="sysDot"/>
            <a:headEnd type="none" len="sm" w="sm"/>
            <a:tailEnd type="triangle" len="med" w="lg"/>
          </a:ln>
        </p:spPr>
      </p:sp>
      <p:sp>
        <p:nvSpPr>
          <p:cNvPr name="AutoShape 34" id="34"/>
          <p:cNvSpPr/>
          <p:nvPr/>
        </p:nvSpPr>
        <p:spPr>
          <a:xfrm flipV="true">
            <a:off x="7302652" y="5173462"/>
            <a:ext cx="3112175" cy="2763"/>
          </a:xfrm>
          <a:prstGeom prst="line">
            <a:avLst/>
          </a:prstGeom>
          <a:ln cap="rnd" w="66675">
            <a:solidFill>
              <a:srgbClr val="333231"/>
            </a:solidFill>
            <a:prstDash val="sysDot"/>
            <a:headEnd type="none" len="sm" w="sm"/>
            <a:tailEnd type="triangle" len="med" w="lg"/>
          </a:ln>
        </p:spPr>
      </p:sp>
      <p:sp>
        <p:nvSpPr>
          <p:cNvPr name="AutoShape 35" id="35"/>
          <p:cNvSpPr/>
          <p:nvPr/>
        </p:nvSpPr>
        <p:spPr>
          <a:xfrm flipV="true">
            <a:off x="7302652" y="3382709"/>
            <a:ext cx="2470698" cy="1793515"/>
          </a:xfrm>
          <a:prstGeom prst="line">
            <a:avLst/>
          </a:prstGeom>
          <a:ln cap="rnd" w="66675">
            <a:solidFill>
              <a:srgbClr val="333231"/>
            </a:solidFill>
            <a:prstDash val="sysDot"/>
            <a:headEnd type="none" len="sm" w="sm"/>
            <a:tailEnd type="triangle" len="med" w="lg"/>
          </a:ln>
        </p:spPr>
      </p:sp>
      <p:sp>
        <p:nvSpPr>
          <p:cNvPr name="Freeform 36" id="36"/>
          <p:cNvSpPr/>
          <p:nvPr/>
        </p:nvSpPr>
        <p:spPr>
          <a:xfrm flipH="false" flipV="false" rot="0">
            <a:off x="10104137" y="2658814"/>
            <a:ext cx="814097" cy="819217"/>
          </a:xfrm>
          <a:custGeom>
            <a:avLst/>
            <a:gdLst/>
            <a:ahLst/>
            <a:cxnLst/>
            <a:rect r="r" b="b" t="t" l="l"/>
            <a:pathLst>
              <a:path h="819217" w="814097">
                <a:moveTo>
                  <a:pt x="0" y="0"/>
                </a:moveTo>
                <a:lnTo>
                  <a:pt x="814097" y="0"/>
                </a:lnTo>
                <a:lnTo>
                  <a:pt x="814097" y="819217"/>
                </a:lnTo>
                <a:lnTo>
                  <a:pt x="0" y="81921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0790816" y="4536576"/>
            <a:ext cx="716681" cy="686222"/>
          </a:xfrm>
          <a:custGeom>
            <a:avLst/>
            <a:gdLst/>
            <a:ahLst/>
            <a:cxnLst/>
            <a:rect r="r" b="b" t="t" l="l"/>
            <a:pathLst>
              <a:path h="686222" w="716681">
                <a:moveTo>
                  <a:pt x="0" y="0"/>
                </a:moveTo>
                <a:lnTo>
                  <a:pt x="716681" y="0"/>
                </a:lnTo>
                <a:lnTo>
                  <a:pt x="716681" y="686223"/>
                </a:lnTo>
                <a:lnTo>
                  <a:pt x="0" y="68622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9451860" y="946330"/>
            <a:ext cx="642980" cy="642980"/>
          </a:xfrm>
          <a:custGeom>
            <a:avLst/>
            <a:gdLst/>
            <a:ahLst/>
            <a:cxnLst/>
            <a:rect r="r" b="b" t="t" l="l"/>
            <a:pathLst>
              <a:path h="642980" w="642980">
                <a:moveTo>
                  <a:pt x="0" y="0"/>
                </a:moveTo>
                <a:lnTo>
                  <a:pt x="642980" y="0"/>
                </a:lnTo>
                <a:lnTo>
                  <a:pt x="642980" y="642980"/>
                </a:lnTo>
                <a:lnTo>
                  <a:pt x="0" y="64298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0230775" y="6337065"/>
            <a:ext cx="561078" cy="683199"/>
          </a:xfrm>
          <a:custGeom>
            <a:avLst/>
            <a:gdLst/>
            <a:ahLst/>
            <a:cxnLst/>
            <a:rect r="r" b="b" t="t" l="l"/>
            <a:pathLst>
              <a:path h="683199" w="561078">
                <a:moveTo>
                  <a:pt x="0" y="0"/>
                </a:moveTo>
                <a:lnTo>
                  <a:pt x="561078" y="0"/>
                </a:lnTo>
                <a:lnTo>
                  <a:pt x="561078" y="683200"/>
                </a:lnTo>
                <a:lnTo>
                  <a:pt x="0" y="68320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9388304" y="8184757"/>
            <a:ext cx="706535" cy="686222"/>
          </a:xfrm>
          <a:custGeom>
            <a:avLst/>
            <a:gdLst/>
            <a:ahLst/>
            <a:cxnLst/>
            <a:rect r="r" b="b" t="t" l="l"/>
            <a:pathLst>
              <a:path h="686222" w="706535">
                <a:moveTo>
                  <a:pt x="0" y="0"/>
                </a:moveTo>
                <a:lnTo>
                  <a:pt x="706536" y="0"/>
                </a:lnTo>
                <a:lnTo>
                  <a:pt x="706536" y="686222"/>
                </a:lnTo>
                <a:lnTo>
                  <a:pt x="0" y="68622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10414826" y="1284863"/>
            <a:ext cx="3934485" cy="48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40"/>
              </a:lnSpc>
              <a:spcBef>
                <a:spcPct val="0"/>
              </a:spcBef>
            </a:pPr>
            <a:r>
              <a:rPr lang="en-US" b="true" sz="3000">
                <a:solidFill>
                  <a:srgbClr val="34343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Low Barrier Access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830904" y="4281973"/>
            <a:ext cx="4911238" cy="1577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19"/>
              </a:lnSpc>
            </a:pPr>
            <a:r>
              <a:rPr lang="en-US" b="true" sz="4514" spc="275">
                <a:solidFill>
                  <a:srgbClr val="34343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GUIDING</a:t>
            </a:r>
          </a:p>
          <a:p>
            <a:pPr algn="ctr" marL="0" indent="0" lvl="0">
              <a:lnSpc>
                <a:spcPts val="6319"/>
              </a:lnSpc>
              <a:spcBef>
                <a:spcPct val="0"/>
              </a:spcBef>
            </a:pPr>
            <a:r>
              <a:rPr lang="en-US" b="true" sz="4514" spc="275">
                <a:solidFill>
                  <a:srgbClr val="34343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PRINCIPLES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1242268" y="3106333"/>
            <a:ext cx="2108920" cy="48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40"/>
              </a:lnSpc>
              <a:spcBef>
                <a:spcPct val="0"/>
              </a:spcBef>
            </a:pPr>
            <a:r>
              <a:rPr lang="en-US" b="true" sz="3000">
                <a:solidFill>
                  <a:srgbClr val="34343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Creativity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857734" y="4851113"/>
            <a:ext cx="2108920" cy="48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40"/>
              </a:lnSpc>
              <a:spcBef>
                <a:spcPct val="0"/>
              </a:spcBef>
            </a:pPr>
            <a:r>
              <a:rPr lang="en-US" b="true" sz="3000">
                <a:solidFill>
                  <a:srgbClr val="34343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Inclusivity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1245773" y="6653080"/>
            <a:ext cx="2108920" cy="48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40"/>
              </a:lnSpc>
              <a:spcBef>
                <a:spcPct val="0"/>
              </a:spcBef>
            </a:pPr>
            <a:r>
              <a:rPr lang="en-US" b="true" sz="3000">
                <a:solidFill>
                  <a:srgbClr val="34343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Safety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0484211" y="8499293"/>
            <a:ext cx="3313417" cy="48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40"/>
              </a:lnSpc>
              <a:spcBef>
                <a:spcPct val="0"/>
              </a:spcBef>
            </a:pPr>
            <a:r>
              <a:rPr lang="en-US" b="true" sz="3000">
                <a:solidFill>
                  <a:srgbClr val="34343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Sustainability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E2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37150" y="1315634"/>
            <a:ext cx="7725967" cy="7655731"/>
          </a:xfrm>
          <a:custGeom>
            <a:avLst/>
            <a:gdLst/>
            <a:ahLst/>
            <a:cxnLst/>
            <a:rect r="r" b="b" t="t" l="l"/>
            <a:pathLst>
              <a:path h="7655731" w="7725967">
                <a:moveTo>
                  <a:pt x="0" y="0"/>
                </a:moveTo>
                <a:lnTo>
                  <a:pt x="7725967" y="0"/>
                </a:lnTo>
                <a:lnTo>
                  <a:pt x="7725967" y="7655732"/>
                </a:lnTo>
                <a:lnTo>
                  <a:pt x="0" y="76557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795735"/>
            <a:ext cx="9358249" cy="1580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19"/>
              </a:lnSpc>
            </a:pPr>
            <a:r>
              <a:rPr lang="en-US" b="true" sz="4514" spc="275">
                <a:solidFill>
                  <a:srgbClr val="34343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PROSPECTIVE FUNCTIONS </a:t>
            </a:r>
          </a:p>
          <a:p>
            <a:pPr algn="l" marL="0" indent="0" lvl="0">
              <a:lnSpc>
                <a:spcPts val="6319"/>
              </a:lnSpc>
              <a:spcBef>
                <a:spcPct val="0"/>
              </a:spcBef>
            </a:pPr>
            <a:r>
              <a:rPr lang="en-US" b="true" sz="4514" spc="275">
                <a:solidFill>
                  <a:srgbClr val="34343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OF IHDZI’</a:t>
            </a:r>
          </a:p>
        </p:txBody>
      </p:sp>
      <p:sp>
        <p:nvSpPr>
          <p:cNvPr name="TextBox 4" id="4"/>
          <p:cNvSpPr txBox="true"/>
          <p:nvPr/>
        </p:nvSpPr>
        <p:spPr>
          <a:xfrm rot="674440">
            <a:off x="10365348" y="6519979"/>
            <a:ext cx="2393714" cy="174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499"/>
              </a:lnSpc>
              <a:spcBef>
                <a:spcPct val="0"/>
              </a:spcBef>
            </a:pPr>
            <a:r>
              <a:rPr lang="en-US" b="true" sz="2499" spc="79">
                <a:solidFill>
                  <a:srgbClr val="0D0D0D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Food Innovation Hub /communal kitchen</a:t>
            </a:r>
          </a:p>
        </p:txBody>
      </p:sp>
      <p:sp>
        <p:nvSpPr>
          <p:cNvPr name="TextBox 5" id="5"/>
          <p:cNvSpPr txBox="true"/>
          <p:nvPr/>
        </p:nvSpPr>
        <p:spPr>
          <a:xfrm rot="450551">
            <a:off x="15178620" y="1964073"/>
            <a:ext cx="1814559" cy="1308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499"/>
              </a:lnSpc>
              <a:spcBef>
                <a:spcPct val="0"/>
              </a:spcBef>
            </a:pPr>
            <a:r>
              <a:rPr lang="en-US" b="true" sz="2499" spc="79">
                <a:solidFill>
                  <a:srgbClr val="0D0D0D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Small business supports</a:t>
            </a:r>
          </a:p>
        </p:txBody>
      </p:sp>
      <p:sp>
        <p:nvSpPr>
          <p:cNvPr name="TextBox 6" id="6"/>
          <p:cNvSpPr txBox="true"/>
          <p:nvPr/>
        </p:nvSpPr>
        <p:spPr>
          <a:xfrm rot="-416567">
            <a:off x="15176438" y="6595086"/>
            <a:ext cx="1814559" cy="1308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499"/>
              </a:lnSpc>
              <a:spcBef>
                <a:spcPct val="0"/>
              </a:spcBef>
            </a:pPr>
            <a:r>
              <a:rPr lang="en-US" b="true" sz="2499" spc="79">
                <a:solidFill>
                  <a:srgbClr val="0D0D0D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Local product retail space</a:t>
            </a:r>
          </a:p>
        </p:txBody>
      </p:sp>
      <p:sp>
        <p:nvSpPr>
          <p:cNvPr name="TextBox 7" id="7"/>
          <p:cNvSpPr txBox="true"/>
          <p:nvPr/>
        </p:nvSpPr>
        <p:spPr>
          <a:xfrm rot="-416567">
            <a:off x="10428116" y="2408571"/>
            <a:ext cx="1814559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639"/>
              </a:lnSpc>
              <a:spcBef>
                <a:spcPct val="0"/>
              </a:spcBef>
            </a:pPr>
            <a:r>
              <a:rPr lang="en-US" b="true" sz="2599" spc="83">
                <a:solidFill>
                  <a:srgbClr val="0D0D0D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Gathering Space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5400000">
            <a:off x="-1079743" y="4205725"/>
            <a:ext cx="4216886" cy="3220167"/>
          </a:xfrm>
          <a:custGeom>
            <a:avLst/>
            <a:gdLst/>
            <a:ahLst/>
            <a:cxnLst/>
            <a:rect r="r" b="b" t="t" l="l"/>
            <a:pathLst>
              <a:path h="3220167" w="4216886">
                <a:moveTo>
                  <a:pt x="0" y="0"/>
                </a:moveTo>
                <a:lnTo>
                  <a:pt x="4216886" y="0"/>
                </a:lnTo>
                <a:lnTo>
                  <a:pt x="4216886" y="3220167"/>
                </a:lnTo>
                <a:lnTo>
                  <a:pt x="0" y="32201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325143" y="3449006"/>
            <a:ext cx="5556929" cy="4666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6"/>
              </a:lnSpc>
              <a:spcBef>
                <a:spcPct val="0"/>
              </a:spcBef>
            </a:pPr>
            <a:r>
              <a:rPr lang="en-US" b="true" sz="3342" spc="173">
                <a:solidFill>
                  <a:srgbClr val="000000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Exploring opportunities for:</a:t>
            </a:r>
          </a:p>
          <a:p>
            <a:pPr algn="l" marL="721627" indent="-360814" lvl="1">
              <a:lnSpc>
                <a:spcPts val="3676"/>
              </a:lnSpc>
              <a:buFont typeface="Arial"/>
              <a:buChar char="•"/>
            </a:pPr>
            <a:r>
              <a:rPr lang="en-US" sz="3342" spc="173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Permanent retail space</a:t>
            </a:r>
          </a:p>
          <a:p>
            <a:pPr algn="l" marL="721627" indent="-360814" lvl="1">
              <a:lnSpc>
                <a:spcPts val="3676"/>
              </a:lnSpc>
              <a:buFont typeface="Arial"/>
              <a:buChar char="•"/>
            </a:pPr>
            <a:r>
              <a:rPr lang="en-US" sz="3342" spc="173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Increased programming</a:t>
            </a:r>
          </a:p>
          <a:p>
            <a:pPr algn="l" marL="721627" indent="-360814" lvl="1">
              <a:lnSpc>
                <a:spcPts val="3676"/>
              </a:lnSpc>
              <a:buFont typeface="Arial"/>
              <a:buChar char="•"/>
            </a:pPr>
            <a:r>
              <a:rPr lang="en-US" sz="3342" spc="173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Food production &amp; sale</a:t>
            </a:r>
          </a:p>
          <a:p>
            <a:pPr algn="l" marL="721627" indent="-360814" lvl="1">
              <a:lnSpc>
                <a:spcPts val="3676"/>
              </a:lnSpc>
              <a:buFont typeface="Arial"/>
              <a:buChar char="•"/>
            </a:pPr>
            <a:r>
              <a:rPr lang="en-US" sz="3342" spc="173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Artists development</a:t>
            </a:r>
          </a:p>
          <a:p>
            <a:pPr algn="l" marL="721627" indent="-360814" lvl="1">
              <a:lnSpc>
                <a:spcPts val="3676"/>
              </a:lnSpc>
              <a:buFont typeface="Arial"/>
              <a:buChar char="•"/>
            </a:pPr>
            <a:r>
              <a:rPr lang="en-US" sz="3342" spc="173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Community connection</a:t>
            </a:r>
          </a:p>
          <a:p>
            <a:pPr algn="l">
              <a:lnSpc>
                <a:spcPts val="3676"/>
              </a:lnSpc>
              <a:spcBef>
                <a:spcPct val="0"/>
              </a:spcBef>
            </a:pPr>
          </a:p>
          <a:p>
            <a:pPr algn="l">
              <a:lnSpc>
                <a:spcPts val="3676"/>
              </a:lnSpc>
              <a:spcBef>
                <a:spcPct val="0"/>
              </a:spcBef>
            </a:pPr>
            <a:r>
              <a:rPr lang="en-US" sz="3342" spc="173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Aligning with and uplifting the</a:t>
            </a:r>
          </a:p>
          <a:p>
            <a:pPr algn="l">
              <a:lnSpc>
                <a:spcPts val="3676"/>
              </a:lnSpc>
              <a:spcBef>
                <a:spcPct val="0"/>
              </a:spcBef>
            </a:pPr>
            <a:r>
              <a:rPr lang="en-US" sz="3342" spc="173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values of caring, sharing,</a:t>
            </a:r>
          </a:p>
          <a:p>
            <a:pPr algn="l">
              <a:lnSpc>
                <a:spcPts val="3676"/>
              </a:lnSpc>
              <a:spcBef>
                <a:spcPct val="0"/>
              </a:spcBef>
            </a:pPr>
            <a:r>
              <a:rPr lang="en-US" sz="3342" spc="173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respect, and teaching.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E2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912076"/>
            <a:ext cx="5246370" cy="5246370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6579" r="0" b="-1657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521768" y="2912076"/>
            <a:ext cx="5246370" cy="5246370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3"/>
              <a:stretch>
                <a:fillRect l="-4836" t="-16312" r="-2234" b="-2626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014835" y="2912076"/>
            <a:ext cx="5246370" cy="5246370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6579" t="0" r="-16579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4137422" y="895350"/>
            <a:ext cx="10013156" cy="1137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6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Food Systems Research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084924" y="8644890"/>
            <a:ext cx="1133921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Root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98542" y="8644890"/>
            <a:ext cx="1492821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Reach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135539" y="8644890"/>
            <a:ext cx="1004962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Rise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E2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3578" y="1295830"/>
            <a:ext cx="7782898" cy="7695341"/>
          </a:xfrm>
          <a:custGeom>
            <a:avLst/>
            <a:gdLst/>
            <a:ahLst/>
            <a:cxnLst/>
            <a:rect r="r" b="b" t="t" l="l"/>
            <a:pathLst>
              <a:path h="7695341" w="7782898">
                <a:moveTo>
                  <a:pt x="0" y="0"/>
                </a:moveTo>
                <a:lnTo>
                  <a:pt x="7782898" y="0"/>
                </a:lnTo>
                <a:lnTo>
                  <a:pt x="7782898" y="7695340"/>
                </a:lnTo>
                <a:lnTo>
                  <a:pt x="0" y="76953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41021" y="3691470"/>
            <a:ext cx="3671179" cy="3212282"/>
          </a:xfrm>
          <a:custGeom>
            <a:avLst/>
            <a:gdLst/>
            <a:ahLst/>
            <a:cxnLst/>
            <a:rect r="r" b="b" t="t" l="l"/>
            <a:pathLst>
              <a:path h="3212282" w="3671179">
                <a:moveTo>
                  <a:pt x="0" y="0"/>
                </a:moveTo>
                <a:lnTo>
                  <a:pt x="3671179" y="0"/>
                </a:lnTo>
                <a:lnTo>
                  <a:pt x="3671179" y="3212282"/>
                </a:lnTo>
                <a:lnTo>
                  <a:pt x="0" y="3212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890719" y="641030"/>
            <a:ext cx="926904" cy="772806"/>
          </a:xfrm>
          <a:custGeom>
            <a:avLst/>
            <a:gdLst/>
            <a:ahLst/>
            <a:cxnLst/>
            <a:rect r="r" b="b" t="t" l="l"/>
            <a:pathLst>
              <a:path h="772806" w="926904">
                <a:moveTo>
                  <a:pt x="0" y="0"/>
                </a:moveTo>
                <a:lnTo>
                  <a:pt x="926904" y="0"/>
                </a:lnTo>
                <a:lnTo>
                  <a:pt x="926904" y="772806"/>
                </a:lnTo>
                <a:lnTo>
                  <a:pt x="0" y="772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245255" y="688015"/>
            <a:ext cx="777598" cy="681371"/>
          </a:xfrm>
          <a:custGeom>
            <a:avLst/>
            <a:gdLst/>
            <a:ahLst/>
            <a:cxnLst/>
            <a:rect r="r" b="b" t="t" l="l"/>
            <a:pathLst>
              <a:path h="681371" w="777598">
                <a:moveTo>
                  <a:pt x="0" y="0"/>
                </a:moveTo>
                <a:lnTo>
                  <a:pt x="777599" y="0"/>
                </a:lnTo>
                <a:lnTo>
                  <a:pt x="777599" y="681370"/>
                </a:lnTo>
                <a:lnTo>
                  <a:pt x="0" y="6813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022715" y="2368262"/>
            <a:ext cx="847521" cy="825948"/>
          </a:xfrm>
          <a:custGeom>
            <a:avLst/>
            <a:gdLst/>
            <a:ahLst/>
            <a:cxnLst/>
            <a:rect r="r" b="b" t="t" l="l"/>
            <a:pathLst>
              <a:path h="825948" w="847521">
                <a:moveTo>
                  <a:pt x="0" y="0"/>
                </a:moveTo>
                <a:lnTo>
                  <a:pt x="847522" y="0"/>
                </a:lnTo>
                <a:lnTo>
                  <a:pt x="847522" y="825948"/>
                </a:lnTo>
                <a:lnTo>
                  <a:pt x="0" y="8259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259300" y="6784969"/>
            <a:ext cx="838844" cy="805290"/>
          </a:xfrm>
          <a:custGeom>
            <a:avLst/>
            <a:gdLst/>
            <a:ahLst/>
            <a:cxnLst/>
            <a:rect r="r" b="b" t="t" l="l"/>
            <a:pathLst>
              <a:path h="805290" w="838844">
                <a:moveTo>
                  <a:pt x="0" y="0"/>
                </a:moveTo>
                <a:lnTo>
                  <a:pt x="838844" y="0"/>
                </a:lnTo>
                <a:lnTo>
                  <a:pt x="838844" y="805290"/>
                </a:lnTo>
                <a:lnTo>
                  <a:pt x="0" y="805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586269" y="8773344"/>
            <a:ext cx="873170" cy="832786"/>
          </a:xfrm>
          <a:custGeom>
            <a:avLst/>
            <a:gdLst/>
            <a:ahLst/>
            <a:cxnLst/>
            <a:rect r="r" b="b" t="t" l="l"/>
            <a:pathLst>
              <a:path h="832786" w="873170">
                <a:moveTo>
                  <a:pt x="0" y="0"/>
                </a:moveTo>
                <a:lnTo>
                  <a:pt x="873170" y="0"/>
                </a:lnTo>
                <a:lnTo>
                  <a:pt x="873170" y="832786"/>
                </a:lnTo>
                <a:lnTo>
                  <a:pt x="0" y="8327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874161" y="8706669"/>
            <a:ext cx="740256" cy="825948"/>
          </a:xfrm>
          <a:custGeom>
            <a:avLst/>
            <a:gdLst/>
            <a:ahLst/>
            <a:cxnLst/>
            <a:rect r="r" b="b" t="t" l="l"/>
            <a:pathLst>
              <a:path h="825948" w="740256">
                <a:moveTo>
                  <a:pt x="0" y="0"/>
                </a:moveTo>
                <a:lnTo>
                  <a:pt x="740256" y="0"/>
                </a:lnTo>
                <a:lnTo>
                  <a:pt x="740256" y="825948"/>
                </a:lnTo>
                <a:lnTo>
                  <a:pt x="0" y="82594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144000" y="6784969"/>
            <a:ext cx="675213" cy="825948"/>
          </a:xfrm>
          <a:custGeom>
            <a:avLst/>
            <a:gdLst/>
            <a:ahLst/>
            <a:cxnLst/>
            <a:rect r="r" b="b" t="t" l="l"/>
            <a:pathLst>
              <a:path h="825948" w="675213">
                <a:moveTo>
                  <a:pt x="0" y="0"/>
                </a:moveTo>
                <a:lnTo>
                  <a:pt x="675213" y="0"/>
                </a:lnTo>
                <a:lnTo>
                  <a:pt x="675213" y="825948"/>
                </a:lnTo>
                <a:lnTo>
                  <a:pt x="0" y="82594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144000" y="2444406"/>
            <a:ext cx="714359" cy="749805"/>
          </a:xfrm>
          <a:custGeom>
            <a:avLst/>
            <a:gdLst/>
            <a:ahLst/>
            <a:cxnLst/>
            <a:rect r="r" b="b" t="t" l="l"/>
            <a:pathLst>
              <a:path h="749805" w="714359">
                <a:moveTo>
                  <a:pt x="0" y="0"/>
                </a:moveTo>
                <a:lnTo>
                  <a:pt x="714359" y="0"/>
                </a:lnTo>
                <a:lnTo>
                  <a:pt x="714359" y="749804"/>
                </a:lnTo>
                <a:lnTo>
                  <a:pt x="0" y="74980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24247" y="6558678"/>
            <a:ext cx="7954536" cy="2560965"/>
          </a:xfrm>
          <a:custGeom>
            <a:avLst/>
            <a:gdLst/>
            <a:ahLst/>
            <a:cxnLst/>
            <a:rect r="r" b="b" t="t" l="l"/>
            <a:pathLst>
              <a:path h="2560965" w="7954536">
                <a:moveTo>
                  <a:pt x="0" y="0"/>
                </a:moveTo>
                <a:lnTo>
                  <a:pt x="7954536" y="0"/>
                </a:lnTo>
                <a:lnTo>
                  <a:pt x="7954536" y="2560965"/>
                </a:lnTo>
                <a:lnTo>
                  <a:pt x="0" y="25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170" t="-133352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59030" y="2029550"/>
            <a:ext cx="8684970" cy="3793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72"/>
              </a:lnSpc>
            </a:pPr>
            <a:r>
              <a:rPr lang="en-US" sz="3883" spc="20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Exploring opportunities for:</a:t>
            </a:r>
          </a:p>
          <a:p>
            <a:pPr algn="just" marL="838519" indent="-419259" lvl="1">
              <a:lnSpc>
                <a:spcPts val="4272"/>
              </a:lnSpc>
              <a:buFont typeface="Arial"/>
              <a:buChar char="•"/>
            </a:pPr>
            <a:r>
              <a:rPr lang="en-US" sz="3883" spc="20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Local food production</a:t>
            </a:r>
          </a:p>
          <a:p>
            <a:pPr algn="just" marL="838519" indent="-419259" lvl="1">
              <a:lnSpc>
                <a:spcPts val="4272"/>
              </a:lnSpc>
              <a:buFont typeface="Arial"/>
              <a:buChar char="•"/>
            </a:pPr>
            <a:r>
              <a:rPr lang="en-US" sz="3883" spc="20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Regional food partnerships </a:t>
            </a:r>
          </a:p>
          <a:p>
            <a:pPr algn="just" marL="838519" indent="-419259" lvl="1">
              <a:lnSpc>
                <a:spcPts val="4272"/>
              </a:lnSpc>
              <a:buFont typeface="Arial"/>
              <a:buChar char="•"/>
            </a:pPr>
            <a:r>
              <a:rPr lang="en-US" sz="3883" spc="20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Community food connection</a:t>
            </a:r>
          </a:p>
          <a:p>
            <a:pPr algn="just">
              <a:lnSpc>
                <a:spcPts val="4272"/>
              </a:lnSpc>
            </a:pPr>
          </a:p>
          <a:p>
            <a:pPr algn="l">
              <a:lnSpc>
                <a:spcPts val="4272"/>
              </a:lnSpc>
            </a:pPr>
            <a:r>
              <a:rPr lang="en-US" sz="3883" spc="20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Aligning with and uplifting the values of </a:t>
            </a:r>
            <a:r>
              <a:rPr lang="en-US" sz="3883" spc="201" b="true">
                <a:solidFill>
                  <a:srgbClr val="000000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caring</a:t>
            </a:r>
            <a:r>
              <a:rPr lang="en-US" sz="3883" spc="20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, </a:t>
            </a:r>
            <a:r>
              <a:rPr lang="en-US" sz="3883" spc="201" b="true">
                <a:solidFill>
                  <a:srgbClr val="000000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sharing</a:t>
            </a:r>
            <a:r>
              <a:rPr lang="en-US" sz="3883" spc="20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, </a:t>
            </a:r>
            <a:r>
              <a:rPr lang="en-US" sz="3883" spc="201" b="true">
                <a:solidFill>
                  <a:srgbClr val="000000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respect</a:t>
            </a:r>
            <a:r>
              <a:rPr lang="en-US" sz="3883" spc="20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, and </a:t>
            </a:r>
            <a:r>
              <a:rPr lang="en-US" sz="3883" spc="201" b="true">
                <a:solidFill>
                  <a:srgbClr val="000000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teaching</a:t>
            </a:r>
            <a:r>
              <a:rPr lang="en-US" sz="3883" spc="20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59030" y="558582"/>
            <a:ext cx="7405528" cy="1004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93"/>
              </a:lnSpc>
              <a:spcBef>
                <a:spcPct val="0"/>
              </a:spcBef>
            </a:pPr>
            <a:r>
              <a:rPr lang="en-US" b="true" sz="7084" i="true" spc="368">
                <a:solidFill>
                  <a:srgbClr val="000000"/>
                </a:solidFill>
                <a:latin typeface="Barlow SemiCondensed Bold Italics"/>
                <a:ea typeface="Barlow SemiCondensed Bold Italics"/>
                <a:cs typeface="Barlow SemiCondensed Bold Italics"/>
                <a:sym typeface="Barlow SemiCondensed Bold Italics"/>
              </a:rPr>
              <a:t>Findings so far...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734601" y="5868415"/>
            <a:ext cx="1784566" cy="708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14"/>
              </a:lnSpc>
              <a:spcBef>
                <a:spcPct val="0"/>
              </a:spcBef>
            </a:pPr>
            <a:r>
              <a:rPr lang="en-US" sz="2467" spc="128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Land</a:t>
            </a:r>
          </a:p>
          <a:p>
            <a:pPr algn="ctr">
              <a:lnSpc>
                <a:spcPts val="2714"/>
              </a:lnSpc>
              <a:spcBef>
                <a:spcPct val="0"/>
              </a:spcBef>
            </a:pPr>
            <a:r>
              <a:rPr lang="en-US" sz="2467" spc="128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Stewardship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78702" y="3720045"/>
            <a:ext cx="1696363" cy="412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4"/>
              </a:lnSpc>
              <a:spcBef>
                <a:spcPct val="0"/>
              </a:spcBef>
            </a:pPr>
            <a:r>
              <a:rPr lang="en-US" sz="2904" spc="15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Innovation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519167" y="7907321"/>
            <a:ext cx="1585474" cy="356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5"/>
              </a:lnSpc>
              <a:spcBef>
                <a:spcPct val="0"/>
              </a:spcBef>
            </a:pPr>
            <a:r>
              <a:rPr lang="en-US" sz="2532" spc="13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Connection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817623" y="1955682"/>
            <a:ext cx="988561" cy="412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4"/>
              </a:lnSpc>
              <a:spcBef>
                <a:spcPct val="0"/>
              </a:spcBef>
            </a:pPr>
            <a:r>
              <a:rPr lang="en-US" sz="2904" spc="15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Vision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634055" y="3710520"/>
            <a:ext cx="1746340" cy="315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5"/>
              </a:lnSpc>
              <a:spcBef>
                <a:spcPct val="0"/>
              </a:spcBef>
            </a:pPr>
            <a:r>
              <a:rPr lang="en-US" sz="2204" spc="114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Empowerment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906171" y="6036663"/>
            <a:ext cx="1169252" cy="412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4"/>
              </a:lnSpc>
              <a:spcBef>
                <a:spcPct val="0"/>
              </a:spcBef>
            </a:pPr>
            <a:r>
              <a:rPr lang="en-US" sz="2904" spc="15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Culture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255196" y="7739363"/>
            <a:ext cx="1204375" cy="682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1"/>
              </a:lnSpc>
              <a:spcBef>
                <a:spcPct val="0"/>
              </a:spcBef>
            </a:pPr>
            <a:r>
              <a:rPr lang="en-US" sz="2410" spc="12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Circular </a:t>
            </a:r>
          </a:p>
          <a:p>
            <a:pPr algn="ctr">
              <a:lnSpc>
                <a:spcPts val="2651"/>
              </a:lnSpc>
              <a:spcBef>
                <a:spcPct val="0"/>
              </a:spcBef>
            </a:pPr>
            <a:r>
              <a:rPr lang="en-US" sz="2410" spc="12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Economy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999495" y="1846224"/>
            <a:ext cx="1715777" cy="707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2"/>
              </a:lnSpc>
            </a:pPr>
            <a:r>
              <a:rPr lang="en-US" sz="2529" spc="13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Healing and </a:t>
            </a:r>
          </a:p>
          <a:p>
            <a:pPr algn="ctr">
              <a:lnSpc>
                <a:spcPts val="2782"/>
              </a:lnSpc>
              <a:spcBef>
                <a:spcPct val="0"/>
              </a:spcBef>
            </a:pPr>
            <a:r>
              <a:rPr lang="en-US" sz="2529" spc="131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Wellness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578334" y="4470201"/>
            <a:ext cx="1996554" cy="1167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32"/>
              </a:lnSpc>
            </a:pPr>
            <a:r>
              <a:rPr lang="en-US" b="true" sz="2757" i="true" spc="143">
                <a:solidFill>
                  <a:srgbClr val="000000"/>
                </a:solidFill>
                <a:latin typeface="Barlow SemiCondensed Bold Italics"/>
                <a:ea typeface="Barlow SemiCondensed Bold Italics"/>
                <a:cs typeface="Barlow SemiCondensed Bold Italics"/>
                <a:sym typeface="Barlow SemiCondensed Bold Italics"/>
              </a:rPr>
              <a:t>supporting </a:t>
            </a:r>
          </a:p>
          <a:p>
            <a:pPr algn="ctr">
              <a:lnSpc>
                <a:spcPts val="3032"/>
              </a:lnSpc>
            </a:pPr>
            <a:r>
              <a:rPr lang="en-US" b="true" sz="2757" i="true" spc="143">
                <a:solidFill>
                  <a:srgbClr val="000000"/>
                </a:solidFill>
                <a:latin typeface="Barlow SemiCondensed Bold Italics"/>
                <a:ea typeface="Barlow SemiCondensed Bold Italics"/>
                <a:cs typeface="Barlow SemiCondensed Bold Italics"/>
                <a:sym typeface="Barlow SemiCondensed Bold Italics"/>
              </a:rPr>
              <a:t>community </a:t>
            </a:r>
          </a:p>
          <a:p>
            <a:pPr algn="ctr">
              <a:lnSpc>
                <a:spcPts val="3032"/>
              </a:lnSpc>
              <a:spcBef>
                <a:spcPct val="0"/>
              </a:spcBef>
            </a:pPr>
            <a:r>
              <a:rPr lang="en-US" b="true" sz="2757" i="true" spc="143">
                <a:solidFill>
                  <a:srgbClr val="000000"/>
                </a:solidFill>
                <a:latin typeface="Barlow SemiCondensed Bold Italics"/>
                <a:ea typeface="Barlow SemiCondensed Bold Italics"/>
                <a:cs typeface="Barlow SemiCondensed Bold Italics"/>
                <a:sym typeface="Barlow SemiCondensed Bold Italics"/>
              </a:rPr>
              <a:t>through food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1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8676" y="7248447"/>
            <a:ext cx="4624075" cy="1555371"/>
          </a:xfrm>
          <a:custGeom>
            <a:avLst/>
            <a:gdLst/>
            <a:ahLst/>
            <a:cxnLst/>
            <a:rect r="r" b="b" t="t" l="l"/>
            <a:pathLst>
              <a:path h="1555371" w="4624075">
                <a:moveTo>
                  <a:pt x="0" y="0"/>
                </a:moveTo>
                <a:lnTo>
                  <a:pt x="4624076" y="0"/>
                </a:lnTo>
                <a:lnTo>
                  <a:pt x="4624076" y="1555371"/>
                </a:lnTo>
                <a:lnTo>
                  <a:pt x="0" y="1555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13530" y="1010192"/>
            <a:ext cx="7815083" cy="8248108"/>
          </a:xfrm>
          <a:custGeom>
            <a:avLst/>
            <a:gdLst/>
            <a:ahLst/>
            <a:cxnLst/>
            <a:rect r="r" b="b" t="t" l="l"/>
            <a:pathLst>
              <a:path h="8248108" w="7815083">
                <a:moveTo>
                  <a:pt x="0" y="0"/>
                </a:moveTo>
                <a:lnTo>
                  <a:pt x="7815083" y="0"/>
                </a:lnTo>
                <a:lnTo>
                  <a:pt x="7815083" y="8248108"/>
                </a:lnTo>
                <a:lnTo>
                  <a:pt x="0" y="82481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910716" y="8310910"/>
            <a:ext cx="1036924" cy="786766"/>
          </a:xfrm>
          <a:custGeom>
            <a:avLst/>
            <a:gdLst/>
            <a:ahLst/>
            <a:cxnLst/>
            <a:rect r="r" b="b" t="t" l="l"/>
            <a:pathLst>
              <a:path h="786766" w="1036924">
                <a:moveTo>
                  <a:pt x="0" y="0"/>
                </a:moveTo>
                <a:lnTo>
                  <a:pt x="1036924" y="0"/>
                </a:lnTo>
                <a:lnTo>
                  <a:pt x="1036924" y="786766"/>
                </a:lnTo>
                <a:lnTo>
                  <a:pt x="0" y="7867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19186" y="0"/>
            <a:ext cx="1817848" cy="1117977"/>
          </a:xfrm>
          <a:custGeom>
            <a:avLst/>
            <a:gdLst/>
            <a:ahLst/>
            <a:cxnLst/>
            <a:rect r="r" b="b" t="t" l="l"/>
            <a:pathLst>
              <a:path h="1117977" w="1817848">
                <a:moveTo>
                  <a:pt x="0" y="0"/>
                </a:moveTo>
                <a:lnTo>
                  <a:pt x="1817848" y="0"/>
                </a:lnTo>
                <a:lnTo>
                  <a:pt x="1817848" y="1117977"/>
                </a:lnTo>
                <a:lnTo>
                  <a:pt x="0" y="11179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351662" y="1117977"/>
            <a:ext cx="1792338" cy="1198626"/>
          </a:xfrm>
          <a:custGeom>
            <a:avLst/>
            <a:gdLst/>
            <a:ahLst/>
            <a:cxnLst/>
            <a:rect r="r" b="b" t="t" l="l"/>
            <a:pathLst>
              <a:path h="1198626" w="1792338">
                <a:moveTo>
                  <a:pt x="0" y="0"/>
                </a:moveTo>
                <a:lnTo>
                  <a:pt x="1792338" y="0"/>
                </a:lnTo>
                <a:lnTo>
                  <a:pt x="1792338" y="1198626"/>
                </a:lnTo>
                <a:lnTo>
                  <a:pt x="0" y="11986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328632" y="1028700"/>
            <a:ext cx="1823838" cy="1235650"/>
          </a:xfrm>
          <a:custGeom>
            <a:avLst/>
            <a:gdLst/>
            <a:ahLst/>
            <a:cxnLst/>
            <a:rect r="r" b="b" t="t" l="l"/>
            <a:pathLst>
              <a:path h="1235650" w="1823838">
                <a:moveTo>
                  <a:pt x="0" y="0"/>
                </a:moveTo>
                <a:lnTo>
                  <a:pt x="1823837" y="0"/>
                </a:lnTo>
                <a:lnTo>
                  <a:pt x="1823837" y="1235650"/>
                </a:lnTo>
                <a:lnTo>
                  <a:pt x="0" y="12356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306500">
            <a:off x="943805" y="138844"/>
            <a:ext cx="1755095" cy="1958265"/>
          </a:xfrm>
          <a:custGeom>
            <a:avLst/>
            <a:gdLst/>
            <a:ahLst/>
            <a:cxnLst/>
            <a:rect r="r" b="b" t="t" l="l"/>
            <a:pathLst>
              <a:path h="1958265" w="1755095">
                <a:moveTo>
                  <a:pt x="0" y="0"/>
                </a:moveTo>
                <a:lnTo>
                  <a:pt x="1755094" y="0"/>
                </a:lnTo>
                <a:lnTo>
                  <a:pt x="1755094" y="1958265"/>
                </a:lnTo>
                <a:lnTo>
                  <a:pt x="0" y="195826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088737" y="7404383"/>
            <a:ext cx="3542034" cy="3147983"/>
          </a:xfrm>
          <a:custGeom>
            <a:avLst/>
            <a:gdLst/>
            <a:ahLst/>
            <a:cxnLst/>
            <a:rect r="r" b="b" t="t" l="l"/>
            <a:pathLst>
              <a:path h="3147983" w="3542034">
                <a:moveTo>
                  <a:pt x="0" y="0"/>
                </a:moveTo>
                <a:lnTo>
                  <a:pt x="3542034" y="0"/>
                </a:lnTo>
                <a:lnTo>
                  <a:pt x="3542034" y="3147982"/>
                </a:lnTo>
                <a:lnTo>
                  <a:pt x="0" y="31479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57483" y="3353282"/>
            <a:ext cx="8062627" cy="876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b="true" sz="600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FOOD INNOVATION HUB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57483" y="4493725"/>
            <a:ext cx="8062627" cy="1949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spc="182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To support the growth of the community of local food producers within Mayo and increase availability of locally-produced, culturally-relevant, nutritious foods.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76096" y="3522978"/>
            <a:ext cx="1787723" cy="728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2600" spc="13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Sharing and </a:t>
            </a:r>
          </a:p>
          <a:p>
            <a:pPr algn="ctr">
              <a:lnSpc>
                <a:spcPts val="2860"/>
              </a:lnSpc>
              <a:spcBef>
                <a:spcPct val="0"/>
              </a:spcBef>
            </a:pPr>
            <a:r>
              <a:rPr lang="en-US" sz="2600" spc="13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caring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480279" y="4974587"/>
            <a:ext cx="1481584" cy="366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0"/>
              </a:lnSpc>
              <a:spcBef>
                <a:spcPct val="0"/>
              </a:spcBef>
            </a:pPr>
            <a:r>
              <a:rPr lang="en-US" sz="2600" spc="13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Inclusivity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69783" y="6471756"/>
            <a:ext cx="1600349" cy="366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0"/>
              </a:lnSpc>
              <a:spcBef>
                <a:spcPct val="0"/>
              </a:spcBef>
            </a:pPr>
            <a:r>
              <a:rPr lang="en-US" sz="2600" spc="13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Mentorship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394703" y="7582559"/>
            <a:ext cx="1652736" cy="728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0"/>
              </a:lnSpc>
              <a:spcBef>
                <a:spcPct val="0"/>
              </a:spcBef>
            </a:pPr>
            <a:r>
              <a:rPr lang="en-US" sz="2600" spc="13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Traditional </a:t>
            </a:r>
          </a:p>
          <a:p>
            <a:pPr algn="ctr">
              <a:lnSpc>
                <a:spcPts val="2860"/>
              </a:lnSpc>
              <a:spcBef>
                <a:spcPct val="0"/>
              </a:spcBef>
            </a:pPr>
            <a:r>
              <a:rPr lang="en-US" sz="2600" spc="13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economies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305109" y="2243677"/>
            <a:ext cx="1831925" cy="366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0"/>
              </a:lnSpc>
              <a:spcBef>
                <a:spcPct val="0"/>
              </a:spcBef>
            </a:pPr>
            <a:r>
              <a:rPr lang="en-US" sz="2600" spc="13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Accessibility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802295" y="3422496"/>
            <a:ext cx="1617762" cy="728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2600" spc="13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Health and </a:t>
            </a:r>
          </a:p>
          <a:p>
            <a:pPr algn="ctr">
              <a:lnSpc>
                <a:spcPts val="2860"/>
              </a:lnSpc>
              <a:spcBef>
                <a:spcPct val="0"/>
              </a:spcBef>
            </a:pPr>
            <a:r>
              <a:rPr lang="en-US" sz="2600" spc="13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wellness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910716" y="6471756"/>
            <a:ext cx="1400919" cy="366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0"/>
              </a:lnSpc>
              <a:spcBef>
                <a:spcPct val="0"/>
              </a:spcBef>
            </a:pPr>
            <a:r>
              <a:rPr lang="en-US" sz="2600" spc="135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Creativity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415685" y="8771289"/>
            <a:ext cx="5664293" cy="442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3111" i="true" spc="161">
                <a:solidFill>
                  <a:srgbClr val="000000"/>
                </a:solidFill>
                <a:latin typeface="Barlow SemiCondensed Italics"/>
                <a:ea typeface="Barlow SemiCondensed Italics"/>
                <a:cs typeface="Barlow SemiCondensed Italics"/>
                <a:sym typeface="Barlow SemiCondensed Italics"/>
              </a:rPr>
              <a:t>A communal commercial kitchen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1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734942" y="7690710"/>
            <a:ext cx="10524358" cy="182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150"/>
              </a:lnSpc>
            </a:pPr>
            <a:r>
              <a:rPr lang="en-US" b="true" sz="650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CULTIVATING CREATIVE CONNECTIONS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2697749" y="1548453"/>
            <a:ext cx="5255345" cy="5266683"/>
          </a:xfrm>
          <a:custGeom>
            <a:avLst/>
            <a:gdLst/>
            <a:ahLst/>
            <a:cxnLst/>
            <a:rect r="r" b="b" t="t" l="l"/>
            <a:pathLst>
              <a:path h="5266683" w="5255345">
                <a:moveTo>
                  <a:pt x="0" y="0"/>
                </a:moveTo>
                <a:lnTo>
                  <a:pt x="5255345" y="0"/>
                </a:lnTo>
                <a:lnTo>
                  <a:pt x="5255345" y="5266683"/>
                </a:lnTo>
                <a:lnTo>
                  <a:pt x="0" y="52666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36231" y="1085850"/>
            <a:ext cx="11947442" cy="982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503"/>
              </a:lnSpc>
            </a:pPr>
            <a:r>
              <a:rPr lang="en-US" b="true" sz="682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FOOD ECOSYSTEMS NETWORK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24026" y="2371907"/>
            <a:ext cx="10171853" cy="6096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7"/>
              </a:lnSpc>
            </a:pPr>
            <a:r>
              <a:rPr lang="en-US" sz="3979" spc="206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Bringing together potential partners to cultivate creative connections for resilient, participatory, and sustainable food systems. </a:t>
            </a:r>
          </a:p>
          <a:p>
            <a:pPr algn="l">
              <a:lnSpc>
                <a:spcPts val="4377"/>
              </a:lnSpc>
            </a:pPr>
            <a:r>
              <a:rPr lang="en-US" sz="3979" spc="206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 </a:t>
            </a:r>
          </a:p>
          <a:p>
            <a:pPr algn="l" marL="859148" indent="-429574" lvl="1">
              <a:lnSpc>
                <a:spcPts val="4377"/>
              </a:lnSpc>
              <a:buFont typeface="Arial"/>
              <a:buChar char="•"/>
            </a:pPr>
            <a:r>
              <a:rPr lang="en-US" sz="3979" spc="206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Hunters</a:t>
            </a:r>
          </a:p>
          <a:p>
            <a:pPr algn="l" marL="859148" indent="-429574" lvl="1">
              <a:lnSpc>
                <a:spcPts val="4377"/>
              </a:lnSpc>
              <a:buFont typeface="Arial"/>
              <a:buChar char="•"/>
            </a:pPr>
            <a:r>
              <a:rPr lang="en-US" sz="3979" spc="206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Harvesters</a:t>
            </a:r>
          </a:p>
          <a:p>
            <a:pPr algn="l" marL="859148" indent="-429574" lvl="1">
              <a:lnSpc>
                <a:spcPts val="4377"/>
              </a:lnSpc>
              <a:buFont typeface="Arial"/>
              <a:buChar char="•"/>
            </a:pPr>
            <a:r>
              <a:rPr lang="en-US" sz="3979" spc="206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Producers</a:t>
            </a:r>
          </a:p>
          <a:p>
            <a:pPr algn="l" marL="859148" indent="-429574" lvl="1">
              <a:lnSpc>
                <a:spcPts val="4377"/>
              </a:lnSpc>
              <a:buFont typeface="Arial"/>
              <a:buChar char="•"/>
            </a:pPr>
            <a:r>
              <a:rPr lang="en-US" sz="3979" spc="206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Retailers</a:t>
            </a:r>
          </a:p>
          <a:p>
            <a:pPr algn="l" marL="859148" indent="-429574" lvl="1">
              <a:lnSpc>
                <a:spcPts val="4377"/>
              </a:lnSpc>
              <a:buFont typeface="Arial"/>
              <a:buChar char="•"/>
            </a:pPr>
            <a:r>
              <a:rPr lang="en-US" sz="3979" spc="206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Funders</a:t>
            </a:r>
          </a:p>
          <a:p>
            <a:pPr algn="l" marL="859148" indent="-429574" lvl="1">
              <a:lnSpc>
                <a:spcPts val="4377"/>
              </a:lnSpc>
              <a:buFont typeface="Arial"/>
              <a:buChar char="•"/>
            </a:pPr>
            <a:r>
              <a:rPr lang="en-US" sz="3979" spc="206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Government</a:t>
            </a:r>
          </a:p>
          <a:p>
            <a:pPr algn="l" marL="859148" indent="-429574" lvl="1">
              <a:lnSpc>
                <a:spcPts val="4377"/>
              </a:lnSpc>
              <a:buFont typeface="Arial"/>
              <a:buChar char="•"/>
            </a:pPr>
            <a:r>
              <a:rPr lang="en-US" sz="3979" spc="206">
                <a:solidFill>
                  <a:srgbClr val="000000"/>
                </a:solidFill>
                <a:latin typeface="Barlow SemiCondensed"/>
                <a:ea typeface="Barlow SemiCondensed"/>
                <a:cs typeface="Barlow SemiCondensed"/>
                <a:sym typeface="Barlow SemiCondensed"/>
              </a:rPr>
              <a:t>Industry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1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305099" y="-1006200"/>
            <a:ext cx="4578587" cy="4578587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5187" t="0" r="-25187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226207" y="8313152"/>
            <a:ext cx="18846232" cy="2130238"/>
          </a:xfrm>
          <a:custGeom>
            <a:avLst/>
            <a:gdLst/>
            <a:ahLst/>
            <a:cxnLst/>
            <a:rect r="r" b="b" t="t" l="l"/>
            <a:pathLst>
              <a:path h="2130238" w="18846232">
                <a:moveTo>
                  <a:pt x="0" y="0"/>
                </a:moveTo>
                <a:lnTo>
                  <a:pt x="18846232" y="0"/>
                </a:lnTo>
                <a:lnTo>
                  <a:pt x="18846232" y="2130238"/>
                </a:lnTo>
                <a:lnTo>
                  <a:pt x="0" y="2130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52705" r="0" b="-23783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65422" y="4574453"/>
            <a:ext cx="2365281" cy="2244061"/>
          </a:xfrm>
          <a:custGeom>
            <a:avLst/>
            <a:gdLst/>
            <a:ahLst/>
            <a:cxnLst/>
            <a:rect r="r" b="b" t="t" l="l"/>
            <a:pathLst>
              <a:path h="2244061" w="2365281">
                <a:moveTo>
                  <a:pt x="0" y="0"/>
                </a:moveTo>
                <a:lnTo>
                  <a:pt x="2365281" y="0"/>
                </a:lnTo>
                <a:lnTo>
                  <a:pt x="2365281" y="2244061"/>
                </a:lnTo>
                <a:lnTo>
                  <a:pt x="0" y="22440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78152" y="1823228"/>
            <a:ext cx="8062627" cy="94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60"/>
              </a:lnSpc>
            </a:pPr>
            <a:r>
              <a:rPr lang="en-US" b="true" sz="660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SHARING RESEARCH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778152" y="3223152"/>
            <a:ext cx="14533920" cy="2473331"/>
            <a:chOff x="0" y="0"/>
            <a:chExt cx="19378560" cy="3297775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38100"/>
              <a:ext cx="19378560" cy="3259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850"/>
                </a:lnSpc>
              </a:pPr>
              <a:r>
                <a:rPr lang="en-US" sz="3500" spc="182">
                  <a:solidFill>
                    <a:srgbClr val="000000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Working with community to guide, inspire, and build on this work.</a:t>
              </a:r>
            </a:p>
            <a:p>
              <a:pPr algn="just">
                <a:lnSpc>
                  <a:spcPts val="3850"/>
                </a:lnSpc>
              </a:pPr>
            </a:p>
            <a:p>
              <a:pPr algn="just" marL="1511505" indent="-503835" lvl="2">
                <a:lnSpc>
                  <a:spcPts val="3850"/>
                </a:lnSpc>
                <a:buFont typeface="Arial"/>
                <a:buChar char="⚬"/>
              </a:pPr>
              <a:r>
                <a:rPr lang="en-US" sz="3500" spc="182">
                  <a:solidFill>
                    <a:srgbClr val="000000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Storytelling</a:t>
              </a:r>
            </a:p>
            <a:p>
              <a:pPr algn="just" marL="1511505" indent="-503835" lvl="2">
                <a:lnSpc>
                  <a:spcPts val="3850"/>
                </a:lnSpc>
                <a:buFont typeface="Arial"/>
                <a:buChar char="⚬"/>
              </a:pPr>
              <a:r>
                <a:rPr lang="en-US" sz="3500" spc="182">
                  <a:solidFill>
                    <a:srgbClr val="000000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Workshops</a:t>
              </a:r>
            </a:p>
            <a:p>
              <a:pPr algn="just" marL="1511505" indent="-503835" lvl="2">
                <a:lnSpc>
                  <a:spcPts val="3850"/>
                </a:lnSpc>
                <a:buFont typeface="Arial"/>
                <a:buChar char="⚬"/>
              </a:pPr>
              <a:r>
                <a:rPr lang="en-US" sz="3500" spc="182">
                  <a:solidFill>
                    <a:srgbClr val="000000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Participation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6429955" y="1372033"/>
              <a:ext cx="6212646" cy="19257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731916" indent="-365958" lvl="1">
                <a:lnSpc>
                  <a:spcPts val="3729"/>
                </a:lnSpc>
                <a:buFont typeface="Arial"/>
                <a:buChar char="•"/>
              </a:pPr>
              <a:r>
                <a:rPr lang="en-US" sz="3390" spc="176">
                  <a:solidFill>
                    <a:srgbClr val="000000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Collective Ownership</a:t>
              </a:r>
            </a:p>
            <a:p>
              <a:pPr algn="l" marL="731916" indent="-365958" lvl="1">
                <a:lnSpc>
                  <a:spcPts val="3729"/>
                </a:lnSpc>
                <a:buFont typeface="Arial"/>
                <a:buChar char="•"/>
              </a:pPr>
              <a:r>
                <a:rPr lang="en-US" sz="3390" spc="176">
                  <a:solidFill>
                    <a:srgbClr val="000000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Co-Creation</a:t>
              </a:r>
            </a:p>
            <a:p>
              <a:pPr algn="l" marL="731916" indent="-365958" lvl="1">
                <a:lnSpc>
                  <a:spcPts val="3729"/>
                </a:lnSpc>
                <a:buFont typeface="Arial"/>
                <a:buChar char="•"/>
              </a:pPr>
              <a:r>
                <a:rPr lang="en-US" sz="3390" spc="176">
                  <a:solidFill>
                    <a:srgbClr val="000000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Public Accessibility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73674" y="6056290"/>
            <a:ext cx="3202010" cy="3202010"/>
            <a:chOff x="0" y="0"/>
            <a:chExt cx="4269346" cy="42693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69359" cy="4269359"/>
            </a:xfrm>
            <a:custGeom>
              <a:avLst/>
              <a:gdLst/>
              <a:ahLst/>
              <a:cxnLst/>
              <a:rect r="r" b="b" t="t" l="l"/>
              <a:pathLst>
                <a:path h="4269359" w="4269359">
                  <a:moveTo>
                    <a:pt x="291719" y="0"/>
                  </a:moveTo>
                  <a:cubicBezTo>
                    <a:pt x="214376" y="127"/>
                    <a:pt x="140208" y="30861"/>
                    <a:pt x="85598" y="85598"/>
                  </a:cubicBezTo>
                  <a:cubicBezTo>
                    <a:pt x="30988" y="140335"/>
                    <a:pt x="0" y="214630"/>
                    <a:pt x="0" y="292100"/>
                  </a:cubicBezTo>
                  <a:lnTo>
                    <a:pt x="0" y="3977259"/>
                  </a:lnTo>
                  <a:cubicBezTo>
                    <a:pt x="0" y="4054729"/>
                    <a:pt x="30734" y="4129024"/>
                    <a:pt x="85598" y="4183761"/>
                  </a:cubicBezTo>
                  <a:cubicBezTo>
                    <a:pt x="140462" y="4238498"/>
                    <a:pt x="214630" y="4269359"/>
                    <a:pt x="292100" y="4269359"/>
                  </a:cubicBezTo>
                  <a:lnTo>
                    <a:pt x="3977259" y="4269359"/>
                  </a:lnTo>
                  <a:cubicBezTo>
                    <a:pt x="4054729" y="4269359"/>
                    <a:pt x="4129024" y="4238625"/>
                    <a:pt x="4183761" y="4183761"/>
                  </a:cubicBezTo>
                  <a:cubicBezTo>
                    <a:pt x="4238498" y="4128897"/>
                    <a:pt x="4269359" y="4054729"/>
                    <a:pt x="4269359" y="3977259"/>
                  </a:cubicBezTo>
                  <a:lnTo>
                    <a:pt x="4269359" y="292100"/>
                  </a:lnTo>
                  <a:cubicBezTo>
                    <a:pt x="4269359" y="214630"/>
                    <a:pt x="4238625" y="140335"/>
                    <a:pt x="4183761" y="85598"/>
                  </a:cubicBezTo>
                  <a:cubicBezTo>
                    <a:pt x="4128897" y="30861"/>
                    <a:pt x="4054983" y="127"/>
                    <a:pt x="3977640" y="0"/>
                  </a:cubicBezTo>
                  <a:close/>
                </a:path>
              </a:pathLst>
            </a:custGeom>
            <a:blipFill>
              <a:blip r:embed="rId2"/>
              <a:stretch>
                <a:fillRect l="-25136" t="0" r="-25253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699206" y="459610"/>
            <a:ext cx="5585498" cy="4496505"/>
            <a:chOff x="0" y="0"/>
            <a:chExt cx="7447331" cy="599534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447280" cy="5995289"/>
            </a:xfrm>
            <a:custGeom>
              <a:avLst/>
              <a:gdLst/>
              <a:ahLst/>
              <a:cxnLst/>
              <a:rect r="r" b="b" t="t" l="l"/>
              <a:pathLst>
                <a:path h="5995289" w="7447280">
                  <a:moveTo>
                    <a:pt x="292100" y="0"/>
                  </a:moveTo>
                  <a:cubicBezTo>
                    <a:pt x="214630" y="0"/>
                    <a:pt x="140335" y="30734"/>
                    <a:pt x="85598" y="85598"/>
                  </a:cubicBezTo>
                  <a:cubicBezTo>
                    <a:pt x="30861" y="140462"/>
                    <a:pt x="0" y="214630"/>
                    <a:pt x="0" y="292100"/>
                  </a:cubicBezTo>
                  <a:lnTo>
                    <a:pt x="0" y="5703189"/>
                  </a:lnTo>
                  <a:cubicBezTo>
                    <a:pt x="0" y="5780659"/>
                    <a:pt x="30734" y="5854954"/>
                    <a:pt x="85598" y="5909691"/>
                  </a:cubicBezTo>
                  <a:cubicBezTo>
                    <a:pt x="140462" y="5964428"/>
                    <a:pt x="214630" y="5995289"/>
                    <a:pt x="292100" y="5995289"/>
                  </a:cubicBezTo>
                  <a:lnTo>
                    <a:pt x="7159625" y="5995289"/>
                  </a:lnTo>
                  <a:cubicBezTo>
                    <a:pt x="7237095" y="5995289"/>
                    <a:pt x="7311390" y="5964555"/>
                    <a:pt x="7366127" y="5909691"/>
                  </a:cubicBezTo>
                  <a:cubicBezTo>
                    <a:pt x="7408926" y="5866892"/>
                    <a:pt x="7436993" y="5812282"/>
                    <a:pt x="7447280" y="5753608"/>
                  </a:cubicBezTo>
                  <a:lnTo>
                    <a:pt x="7447280" y="241681"/>
                  </a:lnTo>
                  <a:cubicBezTo>
                    <a:pt x="7436993" y="182880"/>
                    <a:pt x="7408799" y="128270"/>
                    <a:pt x="7366127" y="85598"/>
                  </a:cubicBezTo>
                  <a:cubicBezTo>
                    <a:pt x="7311390" y="30734"/>
                    <a:pt x="7237095" y="0"/>
                    <a:pt x="7159625" y="0"/>
                  </a:cubicBezTo>
                  <a:close/>
                </a:path>
              </a:pathLst>
            </a:custGeom>
            <a:blipFill>
              <a:blip r:embed="rId3"/>
              <a:stretch>
                <a:fillRect l="-3569" t="0" r="-3663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5375684" y="4956115"/>
            <a:ext cx="2912307" cy="2912307"/>
            <a:chOff x="0" y="0"/>
            <a:chExt cx="3883076" cy="388307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883025" cy="3883025"/>
            </a:xfrm>
            <a:custGeom>
              <a:avLst/>
              <a:gdLst/>
              <a:ahLst/>
              <a:cxnLst/>
              <a:rect r="r" b="b" t="t" l="l"/>
              <a:pathLst>
                <a:path h="3883025" w="3883025">
                  <a:moveTo>
                    <a:pt x="292100" y="0"/>
                  </a:moveTo>
                  <a:cubicBezTo>
                    <a:pt x="130810" y="0"/>
                    <a:pt x="0" y="130810"/>
                    <a:pt x="0" y="292100"/>
                  </a:cubicBezTo>
                  <a:lnTo>
                    <a:pt x="0" y="3590925"/>
                  </a:lnTo>
                  <a:cubicBezTo>
                    <a:pt x="0" y="3752215"/>
                    <a:pt x="130810" y="3883025"/>
                    <a:pt x="292100" y="3883025"/>
                  </a:cubicBezTo>
                  <a:lnTo>
                    <a:pt x="3590925" y="3883025"/>
                  </a:lnTo>
                  <a:cubicBezTo>
                    <a:pt x="3751961" y="3883025"/>
                    <a:pt x="3882644" y="3752723"/>
                    <a:pt x="3883025" y="3591687"/>
                  </a:cubicBezTo>
                  <a:lnTo>
                    <a:pt x="3883025" y="291338"/>
                  </a:lnTo>
                  <a:cubicBezTo>
                    <a:pt x="3882644" y="130429"/>
                    <a:pt x="3752088" y="0"/>
                    <a:pt x="3590925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6586" r="-1" b="-16619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-63503" y="-63503"/>
            <a:ext cx="1766449" cy="10413997"/>
            <a:chOff x="0" y="0"/>
            <a:chExt cx="1766456" cy="10414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0" y="1349502"/>
              <a:ext cx="1639443" cy="1285875"/>
            </a:xfrm>
            <a:custGeom>
              <a:avLst/>
              <a:gdLst/>
              <a:ahLst/>
              <a:cxnLst/>
              <a:rect r="r" b="b" t="t" l="l"/>
              <a:pathLst>
                <a:path h="1285875" w="1639443">
                  <a:moveTo>
                    <a:pt x="0" y="0"/>
                  </a:moveTo>
                  <a:lnTo>
                    <a:pt x="0" y="1285875"/>
                  </a:lnTo>
                  <a:lnTo>
                    <a:pt x="1639443" y="1285875"/>
                  </a:lnTo>
                  <a:lnTo>
                    <a:pt x="1639443" y="0"/>
                  </a:lnTo>
                  <a:close/>
                </a:path>
              </a:pathLst>
            </a:custGeom>
            <a:solidFill>
              <a:srgbClr val="A66A21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3500" y="63500"/>
              <a:ext cx="1639443" cy="1286002"/>
            </a:xfrm>
            <a:custGeom>
              <a:avLst/>
              <a:gdLst/>
              <a:ahLst/>
              <a:cxnLst/>
              <a:rect r="r" b="b" t="t" l="l"/>
              <a:pathLst>
                <a:path h="1286002" w="1639443">
                  <a:moveTo>
                    <a:pt x="0" y="0"/>
                  </a:moveTo>
                  <a:lnTo>
                    <a:pt x="0" y="1286002"/>
                  </a:lnTo>
                  <a:lnTo>
                    <a:pt x="1639443" y="1286002"/>
                  </a:lnTo>
                  <a:lnTo>
                    <a:pt x="1639443" y="0"/>
                  </a:lnTo>
                  <a:close/>
                </a:path>
              </a:pathLst>
            </a:custGeom>
            <a:solidFill>
              <a:srgbClr val="A7BEB2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500" y="2634869"/>
              <a:ext cx="1639443" cy="1285875"/>
            </a:xfrm>
            <a:custGeom>
              <a:avLst/>
              <a:gdLst/>
              <a:ahLst/>
              <a:cxnLst/>
              <a:rect r="r" b="b" t="t" l="l"/>
              <a:pathLst>
                <a:path h="1285875" w="1639443">
                  <a:moveTo>
                    <a:pt x="0" y="0"/>
                  </a:moveTo>
                  <a:lnTo>
                    <a:pt x="0" y="1285875"/>
                  </a:lnTo>
                  <a:lnTo>
                    <a:pt x="1639443" y="1285875"/>
                  </a:lnTo>
                  <a:lnTo>
                    <a:pt x="1639443" y="0"/>
                  </a:lnTo>
                  <a:close/>
                </a:path>
              </a:pathLst>
            </a:custGeom>
            <a:solidFill>
              <a:srgbClr val="656020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3920744"/>
              <a:ext cx="1639443" cy="1286002"/>
            </a:xfrm>
            <a:custGeom>
              <a:avLst/>
              <a:gdLst/>
              <a:ahLst/>
              <a:cxnLst/>
              <a:rect r="r" b="b" t="t" l="l"/>
              <a:pathLst>
                <a:path h="1286002" w="1639443">
                  <a:moveTo>
                    <a:pt x="0" y="0"/>
                  </a:moveTo>
                  <a:lnTo>
                    <a:pt x="0" y="1286002"/>
                  </a:lnTo>
                  <a:lnTo>
                    <a:pt x="1639443" y="1286002"/>
                  </a:lnTo>
                  <a:lnTo>
                    <a:pt x="1639443" y="0"/>
                  </a:lnTo>
                  <a:close/>
                </a:path>
              </a:pathLst>
            </a:custGeom>
            <a:solidFill>
              <a:srgbClr val="EFBE83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5206746"/>
              <a:ext cx="1639443" cy="1285875"/>
            </a:xfrm>
            <a:custGeom>
              <a:avLst/>
              <a:gdLst/>
              <a:ahLst/>
              <a:cxnLst/>
              <a:rect r="r" b="b" t="t" l="l"/>
              <a:pathLst>
                <a:path h="1285875" w="1639443">
                  <a:moveTo>
                    <a:pt x="0" y="0"/>
                  </a:moveTo>
                  <a:lnTo>
                    <a:pt x="0" y="1285875"/>
                  </a:lnTo>
                  <a:lnTo>
                    <a:pt x="1639443" y="1285875"/>
                  </a:lnTo>
                  <a:lnTo>
                    <a:pt x="1639443" y="0"/>
                  </a:lnTo>
                  <a:close/>
                </a:path>
              </a:pathLst>
            </a:custGeom>
            <a:solidFill>
              <a:srgbClr val="EDD7D9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63500" y="6492621"/>
              <a:ext cx="1639443" cy="1286002"/>
            </a:xfrm>
            <a:custGeom>
              <a:avLst/>
              <a:gdLst/>
              <a:ahLst/>
              <a:cxnLst/>
              <a:rect r="r" b="b" t="t" l="l"/>
              <a:pathLst>
                <a:path h="1286002" w="1639443">
                  <a:moveTo>
                    <a:pt x="0" y="0"/>
                  </a:moveTo>
                  <a:lnTo>
                    <a:pt x="0" y="1286002"/>
                  </a:lnTo>
                  <a:lnTo>
                    <a:pt x="1639443" y="1286002"/>
                  </a:lnTo>
                  <a:lnTo>
                    <a:pt x="1639443" y="0"/>
                  </a:lnTo>
                  <a:close/>
                </a:path>
              </a:pathLst>
            </a:custGeom>
            <a:solidFill>
              <a:srgbClr val="F0E2C5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9064498"/>
              <a:ext cx="1639443" cy="1286002"/>
            </a:xfrm>
            <a:custGeom>
              <a:avLst/>
              <a:gdLst/>
              <a:ahLst/>
              <a:cxnLst/>
              <a:rect r="r" b="b" t="t" l="l"/>
              <a:pathLst>
                <a:path h="1286002" w="1639443">
                  <a:moveTo>
                    <a:pt x="0" y="0"/>
                  </a:moveTo>
                  <a:lnTo>
                    <a:pt x="0" y="1286002"/>
                  </a:lnTo>
                  <a:lnTo>
                    <a:pt x="1639443" y="1286002"/>
                  </a:lnTo>
                  <a:lnTo>
                    <a:pt x="1639443" y="0"/>
                  </a:lnTo>
                  <a:close/>
                </a:path>
              </a:pathLst>
            </a:custGeom>
            <a:solidFill>
              <a:srgbClr val="BFD1A0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3500" y="7778623"/>
              <a:ext cx="1639443" cy="1285875"/>
            </a:xfrm>
            <a:custGeom>
              <a:avLst/>
              <a:gdLst/>
              <a:ahLst/>
              <a:cxnLst/>
              <a:rect r="r" b="b" t="t" l="l"/>
              <a:pathLst>
                <a:path h="1285875" w="1639443">
                  <a:moveTo>
                    <a:pt x="0" y="0"/>
                  </a:moveTo>
                  <a:lnTo>
                    <a:pt x="0" y="1285875"/>
                  </a:lnTo>
                  <a:lnTo>
                    <a:pt x="1639443" y="1285875"/>
                  </a:lnTo>
                  <a:lnTo>
                    <a:pt x="1639443" y="0"/>
                  </a:lnTo>
                  <a:close/>
                </a:path>
              </a:pathLst>
            </a:custGeom>
            <a:solidFill>
              <a:srgbClr val="28412B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2452926" y="4166235"/>
            <a:ext cx="133350" cy="133350"/>
            <a:chOff x="0" y="0"/>
            <a:chExt cx="133350" cy="13335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3350" cy="133350"/>
            </a:xfrm>
            <a:custGeom>
              <a:avLst/>
              <a:gdLst/>
              <a:ahLst/>
              <a:cxnLst/>
              <a:rect r="r" b="b" t="t" l="l"/>
              <a:pathLst>
                <a:path h="133350" w="133350">
                  <a:moveTo>
                    <a:pt x="133350" y="66675"/>
                  </a:moveTo>
                  <a:cubicBezTo>
                    <a:pt x="133350" y="70993"/>
                    <a:pt x="132969" y="75438"/>
                    <a:pt x="132080" y="79629"/>
                  </a:cubicBezTo>
                  <a:cubicBezTo>
                    <a:pt x="131191" y="83820"/>
                    <a:pt x="129921" y="88138"/>
                    <a:pt x="128270" y="92075"/>
                  </a:cubicBezTo>
                  <a:cubicBezTo>
                    <a:pt x="126619" y="96012"/>
                    <a:pt x="124587" y="99949"/>
                    <a:pt x="122047" y="103632"/>
                  </a:cubicBezTo>
                  <a:cubicBezTo>
                    <a:pt x="119507" y="107315"/>
                    <a:pt x="116840" y="110617"/>
                    <a:pt x="113792" y="113792"/>
                  </a:cubicBezTo>
                  <a:cubicBezTo>
                    <a:pt x="110744" y="116967"/>
                    <a:pt x="107315" y="119634"/>
                    <a:pt x="103632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731" y="96266"/>
                    <a:pt x="5080" y="92202"/>
                  </a:cubicBezTo>
                  <a:cubicBezTo>
                    <a:pt x="3429" y="88138"/>
                    <a:pt x="2159" y="83947"/>
                    <a:pt x="1270" y="79629"/>
                  </a:cubicBezTo>
                  <a:cubicBezTo>
                    <a:pt x="381" y="75311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2" y="11303"/>
                  </a:cubicBezTo>
                  <a:cubicBezTo>
                    <a:pt x="107315" y="13843"/>
                    <a:pt x="110617" y="16510"/>
                    <a:pt x="113792" y="19558"/>
                  </a:cubicBezTo>
                  <a:cubicBezTo>
                    <a:pt x="116967" y="22606"/>
                    <a:pt x="119634" y="26035"/>
                    <a:pt x="122047" y="29718"/>
                  </a:cubicBezTo>
                  <a:cubicBezTo>
                    <a:pt x="124460" y="33401"/>
                    <a:pt x="126492" y="37211"/>
                    <a:pt x="128270" y="41275"/>
                  </a:cubicBezTo>
                  <a:cubicBezTo>
                    <a:pt x="130048" y="45339"/>
                    <a:pt x="131191" y="49530"/>
                    <a:pt x="132080" y="53721"/>
                  </a:cubicBezTo>
                  <a:cubicBezTo>
                    <a:pt x="132969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2452926" y="5328285"/>
            <a:ext cx="133350" cy="133350"/>
            <a:chOff x="0" y="0"/>
            <a:chExt cx="133350" cy="1333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3350" cy="133350"/>
            </a:xfrm>
            <a:custGeom>
              <a:avLst/>
              <a:gdLst/>
              <a:ahLst/>
              <a:cxnLst/>
              <a:rect r="r" b="b" t="t" l="l"/>
              <a:pathLst>
                <a:path h="133350" w="133350">
                  <a:moveTo>
                    <a:pt x="133350" y="66675"/>
                  </a:moveTo>
                  <a:cubicBezTo>
                    <a:pt x="133350" y="70993"/>
                    <a:pt x="132969" y="75438"/>
                    <a:pt x="132080" y="79629"/>
                  </a:cubicBezTo>
                  <a:cubicBezTo>
                    <a:pt x="131191" y="83820"/>
                    <a:pt x="129921" y="88138"/>
                    <a:pt x="128270" y="92075"/>
                  </a:cubicBezTo>
                  <a:cubicBezTo>
                    <a:pt x="126619" y="96012"/>
                    <a:pt x="124587" y="99949"/>
                    <a:pt x="122047" y="103632"/>
                  </a:cubicBezTo>
                  <a:cubicBezTo>
                    <a:pt x="119507" y="107315"/>
                    <a:pt x="116840" y="110617"/>
                    <a:pt x="113792" y="113792"/>
                  </a:cubicBezTo>
                  <a:cubicBezTo>
                    <a:pt x="110744" y="116967"/>
                    <a:pt x="107315" y="119634"/>
                    <a:pt x="103632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731" y="96266"/>
                    <a:pt x="5080" y="92202"/>
                  </a:cubicBezTo>
                  <a:cubicBezTo>
                    <a:pt x="3429" y="88138"/>
                    <a:pt x="2159" y="83947"/>
                    <a:pt x="1270" y="79629"/>
                  </a:cubicBezTo>
                  <a:cubicBezTo>
                    <a:pt x="381" y="75311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2" y="11303"/>
                  </a:cubicBezTo>
                  <a:cubicBezTo>
                    <a:pt x="107315" y="13843"/>
                    <a:pt x="110617" y="16510"/>
                    <a:pt x="113792" y="19558"/>
                  </a:cubicBezTo>
                  <a:cubicBezTo>
                    <a:pt x="116967" y="22606"/>
                    <a:pt x="119634" y="26035"/>
                    <a:pt x="122047" y="29718"/>
                  </a:cubicBezTo>
                  <a:cubicBezTo>
                    <a:pt x="124460" y="33401"/>
                    <a:pt x="126492" y="37211"/>
                    <a:pt x="128270" y="41275"/>
                  </a:cubicBezTo>
                  <a:cubicBezTo>
                    <a:pt x="130048" y="45339"/>
                    <a:pt x="131191" y="49530"/>
                    <a:pt x="132080" y="53721"/>
                  </a:cubicBezTo>
                  <a:cubicBezTo>
                    <a:pt x="132969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2071926" y="852478"/>
            <a:ext cx="10385860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27"/>
              </a:lnSpc>
            </a:pPr>
            <a:r>
              <a:rPr lang="en-US" b="true" sz="7500">
                <a:solidFill>
                  <a:srgbClr val="A66A2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Food Innovation Hub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071926" y="1719253"/>
            <a:ext cx="9534535" cy="2086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4"/>
              </a:lnSpc>
            </a:pPr>
            <a:r>
              <a:rPr lang="en-US" b="true" sz="42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Overview</a:t>
            </a:r>
          </a:p>
          <a:p>
            <a:pPr algn="l">
              <a:lnSpc>
                <a:spcPts val="4573"/>
              </a:lnSpc>
            </a:pPr>
            <a:r>
              <a:rPr lang="en-US" sz="33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Ihdzí’ Food Innovation Hub is a communal commercial kitchen designed to: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784367" y="3911022"/>
            <a:ext cx="8704374" cy="3408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3"/>
              </a:lnSpc>
            </a:pPr>
            <a:r>
              <a:rPr lang="en-US" sz="33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foster community food production and empowerment, </a:t>
            </a:r>
          </a:p>
          <a:p>
            <a:pPr algn="l">
              <a:lnSpc>
                <a:spcPts val="4573"/>
              </a:lnSpc>
            </a:pPr>
            <a:r>
              <a:rPr lang="en-US" sz="33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 provide and facilitate access to shared essential infrastructure through kitchen management, mentorship, and resource sharing.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071926" y="7397172"/>
            <a:ext cx="8724033" cy="1724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3"/>
              </a:lnSpc>
            </a:pPr>
            <a:r>
              <a:rPr lang="en-US" sz="33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 we take an iterative approach, throughout this pilot year we will start to build the scaffolding for the future.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76300"/>
            <a:ext cx="16230600" cy="1441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b="true" sz="84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FOOD INNOVATION HUB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704735" y="3085639"/>
            <a:ext cx="1105361" cy="1105361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C7C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704735" y="3159761"/>
            <a:ext cx="1105361" cy="861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48"/>
              </a:lnSpc>
            </a:pPr>
            <a:r>
              <a:rPr lang="en-US" sz="5034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1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704735" y="5142167"/>
            <a:ext cx="1105361" cy="1105361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C7C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704735" y="5216289"/>
            <a:ext cx="1105361" cy="861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48"/>
              </a:lnSpc>
            </a:pPr>
            <a:r>
              <a:rPr lang="en-US" sz="5034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2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704735" y="7198695"/>
            <a:ext cx="1105361" cy="1105361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C7C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704735" y="7272817"/>
            <a:ext cx="1105361" cy="861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48"/>
              </a:lnSpc>
            </a:pPr>
            <a:r>
              <a:rPr lang="en-US" sz="5034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19671" y="5394725"/>
            <a:ext cx="14232692" cy="531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2"/>
              </a:lnSpc>
            </a:pPr>
            <a:r>
              <a:rPr lang="en-US" sz="3087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Alignment with community needs and  interests of the Nation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219671" y="7132020"/>
            <a:ext cx="14232692" cy="1074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2"/>
              </a:lnSpc>
            </a:pPr>
            <a:r>
              <a:rPr lang="en-US" sz="3087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Making connections; local and outside of Mayo; to culture and traditional teachings as well as new innovations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627362" y="0"/>
            <a:ext cx="937061" cy="10287000"/>
            <a:chOff x="0" y="0"/>
            <a:chExt cx="246798" cy="270933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46798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6798">
                  <a:moveTo>
                    <a:pt x="0" y="0"/>
                  </a:moveTo>
                  <a:lnTo>
                    <a:pt x="246798" y="0"/>
                  </a:lnTo>
                  <a:lnTo>
                    <a:pt x="24679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F3EB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4679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-5400000">
            <a:off x="-2373736" y="4911090"/>
            <a:ext cx="6882108" cy="464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LCAC | 2025</a:t>
            </a:r>
          </a:p>
        </p:txBody>
      </p:sp>
      <p:sp>
        <p:nvSpPr>
          <p:cNvPr name="AutoShape 21" id="21"/>
          <p:cNvSpPr/>
          <p:nvPr/>
        </p:nvSpPr>
        <p:spPr>
          <a:xfrm flipH="true" flipV="true">
            <a:off x="1085850" y="7289441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flipH="true" flipV="true">
            <a:off x="1090490" y="-104525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3" id="23"/>
          <p:cNvSpPr/>
          <p:nvPr/>
        </p:nvSpPr>
        <p:spPr>
          <a:xfrm flipH="false" flipV="false" rot="0">
            <a:off x="9697545" y="8788169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64423" y="-1641171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219671" y="3338197"/>
            <a:ext cx="14232692" cy="1074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2"/>
              </a:lnSpc>
            </a:pPr>
            <a:r>
              <a:rPr lang="en-US" sz="3087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the project evolved; why we chose the model; how people are using the space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723719" y="1987867"/>
            <a:ext cx="15143626" cy="7204072"/>
            <a:chOff x="0" y="0"/>
            <a:chExt cx="15143620" cy="72040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0137" y="80137"/>
              <a:ext cx="14983333" cy="1062101"/>
            </a:xfrm>
            <a:custGeom>
              <a:avLst/>
              <a:gdLst/>
              <a:ahLst/>
              <a:cxnLst/>
              <a:rect r="r" b="b" t="t" l="l"/>
              <a:pathLst>
                <a:path h="1062101" w="14983333">
                  <a:moveTo>
                    <a:pt x="0" y="0"/>
                  </a:moveTo>
                  <a:lnTo>
                    <a:pt x="0" y="1062101"/>
                  </a:lnTo>
                  <a:lnTo>
                    <a:pt x="7449312" y="1062101"/>
                  </a:lnTo>
                  <a:lnTo>
                    <a:pt x="7449312" y="0"/>
                  </a:lnTo>
                  <a:lnTo>
                    <a:pt x="0" y="0"/>
                  </a:lnTo>
                  <a:close/>
                  <a:moveTo>
                    <a:pt x="7444486" y="0"/>
                  </a:moveTo>
                  <a:lnTo>
                    <a:pt x="7444486" y="1062101"/>
                  </a:lnTo>
                  <a:lnTo>
                    <a:pt x="14983333" y="1062101"/>
                  </a:lnTo>
                  <a:lnTo>
                    <a:pt x="14983333" y="0"/>
                  </a:lnTo>
                  <a:lnTo>
                    <a:pt x="7444486" y="0"/>
                  </a:lnTo>
                  <a:close/>
                </a:path>
              </a:pathLst>
            </a:custGeom>
            <a:solidFill>
              <a:srgbClr val="BFD1A0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63500" y="82550"/>
              <a:ext cx="15016607" cy="7038975"/>
            </a:xfrm>
            <a:custGeom>
              <a:avLst/>
              <a:gdLst/>
              <a:ahLst/>
              <a:cxnLst/>
              <a:rect r="r" b="b" t="t" l="l"/>
              <a:pathLst>
                <a:path h="7038975" w="15016607">
                  <a:moveTo>
                    <a:pt x="19050" y="19050"/>
                  </a:moveTo>
                  <a:lnTo>
                    <a:pt x="19050" y="7019925"/>
                  </a:lnTo>
                  <a:moveTo>
                    <a:pt x="7463536" y="19050"/>
                  </a:moveTo>
                  <a:lnTo>
                    <a:pt x="7463536" y="7019925"/>
                  </a:lnTo>
                  <a:moveTo>
                    <a:pt x="14997557" y="19050"/>
                  </a:moveTo>
                  <a:lnTo>
                    <a:pt x="14997557" y="7019925"/>
                  </a:lnTo>
                  <a:moveTo>
                    <a:pt x="0" y="0"/>
                  </a:moveTo>
                  <a:lnTo>
                    <a:pt x="15016607" y="0"/>
                  </a:lnTo>
                  <a:moveTo>
                    <a:pt x="0" y="1057275"/>
                  </a:moveTo>
                  <a:lnTo>
                    <a:pt x="15016607" y="1057275"/>
                  </a:lnTo>
                  <a:moveTo>
                    <a:pt x="0" y="2552700"/>
                  </a:moveTo>
                  <a:lnTo>
                    <a:pt x="15016607" y="2552700"/>
                  </a:lnTo>
                  <a:moveTo>
                    <a:pt x="0" y="4048125"/>
                  </a:moveTo>
                  <a:lnTo>
                    <a:pt x="15016607" y="4048125"/>
                  </a:lnTo>
                  <a:moveTo>
                    <a:pt x="0" y="5543550"/>
                  </a:moveTo>
                  <a:lnTo>
                    <a:pt x="15016607" y="5543550"/>
                  </a:lnTo>
                  <a:moveTo>
                    <a:pt x="0" y="7038975"/>
                  </a:moveTo>
                  <a:lnTo>
                    <a:pt x="15016607" y="7038975"/>
                  </a:lnTo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15016607" cy="7077075"/>
            </a:xfrm>
            <a:custGeom>
              <a:avLst/>
              <a:gdLst/>
              <a:ahLst/>
              <a:cxnLst/>
              <a:rect r="r" b="b" t="t" l="l"/>
              <a:pathLst>
                <a:path h="7077075" w="15016607">
                  <a:moveTo>
                    <a:pt x="38100" y="38100"/>
                  </a:moveTo>
                  <a:lnTo>
                    <a:pt x="38100" y="7038975"/>
                  </a:lnTo>
                  <a:lnTo>
                    <a:pt x="0" y="7038975"/>
                  </a:lnTo>
                  <a:lnTo>
                    <a:pt x="0" y="38100"/>
                  </a:lnTo>
                  <a:close/>
                  <a:moveTo>
                    <a:pt x="7482586" y="38100"/>
                  </a:moveTo>
                  <a:lnTo>
                    <a:pt x="7482586" y="7038975"/>
                  </a:lnTo>
                  <a:lnTo>
                    <a:pt x="7444486" y="7038975"/>
                  </a:lnTo>
                  <a:lnTo>
                    <a:pt x="7444486" y="38100"/>
                  </a:lnTo>
                  <a:close/>
                  <a:moveTo>
                    <a:pt x="15016606" y="38100"/>
                  </a:moveTo>
                  <a:lnTo>
                    <a:pt x="15016606" y="7038975"/>
                  </a:lnTo>
                  <a:lnTo>
                    <a:pt x="14978506" y="7038975"/>
                  </a:lnTo>
                  <a:lnTo>
                    <a:pt x="14978506" y="38100"/>
                  </a:lnTo>
                  <a:close/>
                  <a:moveTo>
                    <a:pt x="0" y="0"/>
                  </a:moveTo>
                  <a:lnTo>
                    <a:pt x="15016607" y="0"/>
                  </a:lnTo>
                  <a:lnTo>
                    <a:pt x="15016607" y="38100"/>
                  </a:lnTo>
                  <a:lnTo>
                    <a:pt x="0" y="38100"/>
                  </a:lnTo>
                  <a:close/>
                  <a:moveTo>
                    <a:pt x="0" y="1057275"/>
                  </a:moveTo>
                  <a:lnTo>
                    <a:pt x="15016607" y="1057275"/>
                  </a:lnTo>
                  <a:lnTo>
                    <a:pt x="15016607" y="1095375"/>
                  </a:lnTo>
                  <a:lnTo>
                    <a:pt x="0" y="1095375"/>
                  </a:lnTo>
                  <a:close/>
                  <a:moveTo>
                    <a:pt x="0" y="2552700"/>
                  </a:moveTo>
                  <a:lnTo>
                    <a:pt x="15016607" y="2552700"/>
                  </a:lnTo>
                  <a:lnTo>
                    <a:pt x="15016607" y="2590800"/>
                  </a:lnTo>
                  <a:lnTo>
                    <a:pt x="0" y="2590800"/>
                  </a:lnTo>
                  <a:close/>
                  <a:moveTo>
                    <a:pt x="0" y="4048125"/>
                  </a:moveTo>
                  <a:lnTo>
                    <a:pt x="15016607" y="4048125"/>
                  </a:lnTo>
                  <a:lnTo>
                    <a:pt x="15016607" y="4086225"/>
                  </a:lnTo>
                  <a:lnTo>
                    <a:pt x="0" y="4086225"/>
                  </a:lnTo>
                  <a:close/>
                  <a:moveTo>
                    <a:pt x="0" y="5543550"/>
                  </a:moveTo>
                  <a:lnTo>
                    <a:pt x="15016607" y="5543550"/>
                  </a:lnTo>
                  <a:lnTo>
                    <a:pt x="15016607" y="5581650"/>
                  </a:lnTo>
                  <a:lnTo>
                    <a:pt x="0" y="5581650"/>
                  </a:lnTo>
                  <a:close/>
                  <a:moveTo>
                    <a:pt x="0" y="7038975"/>
                  </a:moveTo>
                  <a:lnTo>
                    <a:pt x="15016607" y="7038975"/>
                  </a:lnTo>
                  <a:lnTo>
                    <a:pt x="15016607" y="7077075"/>
                  </a:lnTo>
                  <a:lnTo>
                    <a:pt x="0" y="7077075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6586873" y="-63503"/>
            <a:ext cx="1764573" cy="10413997"/>
            <a:chOff x="0" y="0"/>
            <a:chExt cx="1764576" cy="10414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3500" y="1349502"/>
              <a:ext cx="1637538" cy="1285875"/>
            </a:xfrm>
            <a:custGeom>
              <a:avLst/>
              <a:gdLst/>
              <a:ahLst/>
              <a:cxnLst/>
              <a:rect r="r" b="b" t="t" l="l"/>
              <a:pathLst>
                <a:path h="1285875" w="1637538">
                  <a:moveTo>
                    <a:pt x="1637538" y="1285875"/>
                  </a:moveTo>
                  <a:lnTo>
                    <a:pt x="0" y="1285875"/>
                  </a:lnTo>
                  <a:lnTo>
                    <a:pt x="0" y="0"/>
                  </a:lnTo>
                  <a:lnTo>
                    <a:pt x="1637538" y="0"/>
                  </a:lnTo>
                  <a:close/>
                </a:path>
              </a:pathLst>
            </a:custGeom>
            <a:solidFill>
              <a:srgbClr val="A66A21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1637538" cy="1286002"/>
            </a:xfrm>
            <a:custGeom>
              <a:avLst/>
              <a:gdLst/>
              <a:ahLst/>
              <a:cxnLst/>
              <a:rect r="r" b="b" t="t" l="l"/>
              <a:pathLst>
                <a:path h="1286002" w="1637538">
                  <a:moveTo>
                    <a:pt x="1637538" y="1286002"/>
                  </a:moveTo>
                  <a:lnTo>
                    <a:pt x="0" y="1286002"/>
                  </a:lnTo>
                  <a:lnTo>
                    <a:pt x="0" y="0"/>
                  </a:lnTo>
                  <a:lnTo>
                    <a:pt x="1637538" y="0"/>
                  </a:lnTo>
                  <a:close/>
                </a:path>
              </a:pathLst>
            </a:custGeom>
            <a:solidFill>
              <a:srgbClr val="A7BEB2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2634869"/>
              <a:ext cx="1637538" cy="1285875"/>
            </a:xfrm>
            <a:custGeom>
              <a:avLst/>
              <a:gdLst/>
              <a:ahLst/>
              <a:cxnLst/>
              <a:rect r="r" b="b" t="t" l="l"/>
              <a:pathLst>
                <a:path h="1285875" w="1637538">
                  <a:moveTo>
                    <a:pt x="0" y="0"/>
                  </a:moveTo>
                  <a:lnTo>
                    <a:pt x="0" y="1285875"/>
                  </a:lnTo>
                  <a:lnTo>
                    <a:pt x="1637538" y="1285875"/>
                  </a:lnTo>
                  <a:lnTo>
                    <a:pt x="1637538" y="0"/>
                  </a:lnTo>
                  <a:close/>
                </a:path>
              </a:pathLst>
            </a:custGeom>
            <a:solidFill>
              <a:srgbClr val="656020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3500" y="3920744"/>
              <a:ext cx="1637538" cy="1286002"/>
            </a:xfrm>
            <a:custGeom>
              <a:avLst/>
              <a:gdLst/>
              <a:ahLst/>
              <a:cxnLst/>
              <a:rect r="r" b="b" t="t" l="l"/>
              <a:pathLst>
                <a:path h="1286002" w="1637538">
                  <a:moveTo>
                    <a:pt x="1637538" y="1286002"/>
                  </a:moveTo>
                  <a:lnTo>
                    <a:pt x="0" y="1286002"/>
                  </a:lnTo>
                  <a:lnTo>
                    <a:pt x="0" y="0"/>
                  </a:lnTo>
                  <a:lnTo>
                    <a:pt x="1637538" y="0"/>
                  </a:lnTo>
                  <a:close/>
                </a:path>
              </a:pathLst>
            </a:custGeom>
            <a:solidFill>
              <a:srgbClr val="EFBE83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500" y="5206746"/>
              <a:ext cx="1637538" cy="1285875"/>
            </a:xfrm>
            <a:custGeom>
              <a:avLst/>
              <a:gdLst/>
              <a:ahLst/>
              <a:cxnLst/>
              <a:rect r="r" b="b" t="t" l="l"/>
              <a:pathLst>
                <a:path h="1285875" w="1637538">
                  <a:moveTo>
                    <a:pt x="1637538" y="1285875"/>
                  </a:moveTo>
                  <a:lnTo>
                    <a:pt x="0" y="1285875"/>
                  </a:lnTo>
                  <a:lnTo>
                    <a:pt x="0" y="0"/>
                  </a:lnTo>
                  <a:lnTo>
                    <a:pt x="1637538" y="0"/>
                  </a:lnTo>
                  <a:close/>
                </a:path>
              </a:pathLst>
            </a:custGeom>
            <a:solidFill>
              <a:srgbClr val="EDD7D9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492621"/>
              <a:ext cx="1637538" cy="1286002"/>
            </a:xfrm>
            <a:custGeom>
              <a:avLst/>
              <a:gdLst/>
              <a:ahLst/>
              <a:cxnLst/>
              <a:rect r="r" b="b" t="t" l="l"/>
              <a:pathLst>
                <a:path h="1286002" w="1637538">
                  <a:moveTo>
                    <a:pt x="1637538" y="1286002"/>
                  </a:moveTo>
                  <a:lnTo>
                    <a:pt x="0" y="1286002"/>
                  </a:lnTo>
                  <a:lnTo>
                    <a:pt x="0" y="0"/>
                  </a:lnTo>
                  <a:lnTo>
                    <a:pt x="1637538" y="0"/>
                  </a:lnTo>
                  <a:close/>
                </a:path>
              </a:pathLst>
            </a:custGeom>
            <a:solidFill>
              <a:srgbClr val="F0E2C5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9064498"/>
              <a:ext cx="1637538" cy="1286002"/>
            </a:xfrm>
            <a:custGeom>
              <a:avLst/>
              <a:gdLst/>
              <a:ahLst/>
              <a:cxnLst/>
              <a:rect r="r" b="b" t="t" l="l"/>
              <a:pathLst>
                <a:path h="1286002" w="1637538">
                  <a:moveTo>
                    <a:pt x="1637538" y="1286002"/>
                  </a:moveTo>
                  <a:lnTo>
                    <a:pt x="0" y="1286002"/>
                  </a:lnTo>
                  <a:lnTo>
                    <a:pt x="0" y="0"/>
                  </a:lnTo>
                  <a:lnTo>
                    <a:pt x="1637538" y="0"/>
                  </a:lnTo>
                  <a:close/>
                </a:path>
              </a:pathLst>
            </a:custGeom>
            <a:solidFill>
              <a:srgbClr val="BFD1A0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63500" y="7778623"/>
              <a:ext cx="1637538" cy="1285875"/>
            </a:xfrm>
            <a:custGeom>
              <a:avLst/>
              <a:gdLst/>
              <a:ahLst/>
              <a:cxnLst/>
              <a:rect r="r" b="b" t="t" l="l"/>
              <a:pathLst>
                <a:path h="1285875" w="1637538">
                  <a:moveTo>
                    <a:pt x="0" y="0"/>
                  </a:moveTo>
                  <a:lnTo>
                    <a:pt x="0" y="1285875"/>
                  </a:lnTo>
                  <a:lnTo>
                    <a:pt x="1637538" y="1285875"/>
                  </a:lnTo>
                  <a:lnTo>
                    <a:pt x="1637538" y="0"/>
                  </a:lnTo>
                  <a:close/>
                </a:path>
              </a:pathLst>
            </a:custGeom>
            <a:solidFill>
              <a:srgbClr val="28412B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028700" y="395288"/>
            <a:ext cx="9476489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500"/>
              </a:lnSpc>
            </a:pPr>
            <a:r>
              <a:rPr lang="en-US" b="true" sz="75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Target User Groups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342008" y="2289934"/>
            <a:ext cx="2420160" cy="551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b="true" sz="316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User Group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794073" y="2289934"/>
            <a:ext cx="2496064" cy="551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b="true" sz="316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Description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635940" y="8141618"/>
            <a:ext cx="1820647" cy="394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b="true" sz="226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Community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683440" y="5150768"/>
            <a:ext cx="3763747" cy="394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b="true" sz="226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Existing Food Producers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395309" y="6646193"/>
            <a:ext cx="4351515" cy="394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b="true" sz="226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Prospective Food Producers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11557" y="3655343"/>
            <a:ext cx="6358366" cy="394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b="true" sz="226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Programming/Educational Organizations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656310" y="4852340"/>
            <a:ext cx="6857267" cy="1015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196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Individuals who already have food production experience, maybe already do pop-ups or community food production from time to time.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558679" y="7843190"/>
            <a:ext cx="7056196" cy="1015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196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Any and all people in community who will interact with any of the user groups by participating, purchasing or consuming food produced or in other indirect ways.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604361" y="3356915"/>
            <a:ext cx="6963108" cy="1015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196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Educators, teachers, knowledge holders, organizations that want to facilitate knowledge sharing and skills development as it relates to food production.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584273" y="6347765"/>
            <a:ext cx="7004161" cy="1015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196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Individuals interested in exploring food production but do not have the skills or experience (yet) to produce on their own.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47891" y="2618418"/>
            <a:ext cx="492680" cy="492680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876300"/>
            <a:ext cx="16230600" cy="1441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b="true" sz="84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POP UPS AND MARKETS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702946" y="8800282"/>
            <a:ext cx="6882108" cy="464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LCAC | 2025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371377" y="2358916"/>
            <a:ext cx="7355248" cy="663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30"/>
              </a:lnSpc>
            </a:pPr>
            <a:r>
              <a:rPr lang="en-US" sz="387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Food pop up events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371377" y="5680510"/>
            <a:ext cx="7355248" cy="663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30"/>
              </a:lnSpc>
            </a:pPr>
            <a:r>
              <a:rPr lang="en-US" sz="387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Targeted Markets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371377" y="3069911"/>
            <a:ext cx="14501504" cy="99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4"/>
              </a:lnSpc>
            </a:pPr>
            <a:r>
              <a:rPr lang="en-US" sz="288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Variety of options; showcasing different skills and specialties; creating local, flexible opportunities 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764167" y="5827621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371377" y="6404095"/>
            <a:ext cx="14501504" cy="488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4"/>
              </a:lnSpc>
            </a:pPr>
            <a:r>
              <a:rPr lang="en-US" sz="288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Craft and food focus, holiday events, local event pairings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547891" y="5893749"/>
            <a:ext cx="492680" cy="49268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5" id="15"/>
          <p:cNvSpPr/>
          <p:nvPr/>
        </p:nvSpPr>
        <p:spPr>
          <a:xfrm>
            <a:off x="-260599" y="9061267"/>
            <a:ext cx="7105264" cy="19050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1430169" y="9061267"/>
            <a:ext cx="7105264" cy="19050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-2628900" y="-1449083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371377" y="7011425"/>
            <a:ext cx="7355248" cy="663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30"/>
              </a:lnSpc>
            </a:pPr>
            <a:r>
              <a:rPr lang="en-US" sz="387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Hyperlocal products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371377" y="7733690"/>
            <a:ext cx="14501504" cy="488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4"/>
              </a:lnSpc>
            </a:pPr>
            <a:r>
              <a:rPr lang="en-US" sz="288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Developing eg. locally harvested dried teas, syrups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547891" y="7224664"/>
            <a:ext cx="492680" cy="492680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2371377" y="4310969"/>
            <a:ext cx="7355248" cy="663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30"/>
              </a:lnSpc>
            </a:pPr>
            <a:r>
              <a:rPr lang="en-US" sz="387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Workshops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371377" y="5034554"/>
            <a:ext cx="14501504" cy="488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4"/>
              </a:lnSpc>
            </a:pPr>
            <a:r>
              <a:rPr lang="en-US" sz="288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Cooking classes for kids and adults, food processing skills, harvesting, etc.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547891" y="4502857"/>
            <a:ext cx="492680" cy="492680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-260599" y="9061267"/>
            <a:ext cx="7105264" cy="19050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11430169" y="9061267"/>
            <a:ext cx="7105264" cy="19050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7926323" y="2054107"/>
            <a:ext cx="2341766" cy="2341766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BEB2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b="tru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Ihdzí’ 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305227" y="4643523"/>
            <a:ext cx="1583958" cy="158395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FD1A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  <a:r>
                <a:rPr lang="en-US" b="true" sz="2399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Food Hub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012446" y="2691932"/>
            <a:ext cx="1618603" cy="1618603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D7D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39"/>
                </a:lnSpc>
              </a:pPr>
              <a:r>
                <a:rPr lang="en-US" b="true" sz="2099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Market Space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561317" y="2691932"/>
            <a:ext cx="1583958" cy="1583958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BE83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  <a:r>
                <a:rPr lang="en-US" b="true" sz="1799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Social Programs + Workshops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327805" y="6322762"/>
            <a:ext cx="5078429" cy="1128445"/>
            <a:chOff x="0" y="0"/>
            <a:chExt cx="1789491" cy="39763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789491" cy="397631"/>
            </a:xfrm>
            <a:custGeom>
              <a:avLst/>
              <a:gdLst/>
              <a:ahLst/>
              <a:cxnLst/>
              <a:rect r="r" b="b" t="t" l="l"/>
              <a:pathLst>
                <a:path h="397631" w="1789491">
                  <a:moveTo>
                    <a:pt x="45734" y="0"/>
                  </a:moveTo>
                  <a:lnTo>
                    <a:pt x="1743757" y="0"/>
                  </a:lnTo>
                  <a:cubicBezTo>
                    <a:pt x="1755886" y="0"/>
                    <a:pt x="1767519" y="4818"/>
                    <a:pt x="1776095" y="13395"/>
                  </a:cubicBezTo>
                  <a:cubicBezTo>
                    <a:pt x="1784672" y="21972"/>
                    <a:pt x="1789491" y="33605"/>
                    <a:pt x="1789491" y="45734"/>
                  </a:cubicBezTo>
                  <a:lnTo>
                    <a:pt x="1789491" y="351897"/>
                  </a:lnTo>
                  <a:cubicBezTo>
                    <a:pt x="1789491" y="377155"/>
                    <a:pt x="1769015" y="397631"/>
                    <a:pt x="1743757" y="397631"/>
                  </a:cubicBezTo>
                  <a:lnTo>
                    <a:pt x="45734" y="397631"/>
                  </a:lnTo>
                  <a:cubicBezTo>
                    <a:pt x="20476" y="397631"/>
                    <a:pt x="0" y="377155"/>
                    <a:pt x="0" y="351897"/>
                  </a:cubicBezTo>
                  <a:lnTo>
                    <a:pt x="0" y="45734"/>
                  </a:lnTo>
                  <a:cubicBezTo>
                    <a:pt x="0" y="20476"/>
                    <a:pt x="20476" y="0"/>
                    <a:pt x="45734" y="0"/>
                  </a:cubicBezTo>
                  <a:close/>
                </a:path>
              </a:pathLst>
            </a:custGeom>
            <a:solidFill>
              <a:srgbClr val="BFD1A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789491" cy="43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Locally made, healthier versions of convenience items; sodas and juices, frozen pizzas/meals, sandwiches, jarred sauces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665765" y="6366011"/>
            <a:ext cx="4970160" cy="1128445"/>
            <a:chOff x="0" y="0"/>
            <a:chExt cx="1751340" cy="39763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751340" cy="397631"/>
            </a:xfrm>
            <a:custGeom>
              <a:avLst/>
              <a:gdLst/>
              <a:ahLst/>
              <a:cxnLst/>
              <a:rect r="r" b="b" t="t" l="l"/>
              <a:pathLst>
                <a:path h="397631" w="1751340">
                  <a:moveTo>
                    <a:pt x="46730" y="0"/>
                  </a:moveTo>
                  <a:lnTo>
                    <a:pt x="1704610" y="0"/>
                  </a:lnTo>
                  <a:cubicBezTo>
                    <a:pt x="1730418" y="0"/>
                    <a:pt x="1751340" y="20922"/>
                    <a:pt x="1751340" y="46730"/>
                  </a:cubicBezTo>
                  <a:lnTo>
                    <a:pt x="1751340" y="350901"/>
                  </a:lnTo>
                  <a:cubicBezTo>
                    <a:pt x="1751340" y="376709"/>
                    <a:pt x="1730418" y="397631"/>
                    <a:pt x="1704610" y="397631"/>
                  </a:cubicBezTo>
                  <a:lnTo>
                    <a:pt x="46730" y="397631"/>
                  </a:lnTo>
                  <a:cubicBezTo>
                    <a:pt x="20922" y="397631"/>
                    <a:pt x="0" y="376709"/>
                    <a:pt x="0" y="350901"/>
                  </a:cubicBezTo>
                  <a:lnTo>
                    <a:pt x="0" y="46730"/>
                  </a:lnTo>
                  <a:cubicBezTo>
                    <a:pt x="0" y="20922"/>
                    <a:pt x="20922" y="0"/>
                    <a:pt x="46730" y="0"/>
                  </a:cubicBezTo>
                  <a:close/>
                </a:path>
              </a:pathLst>
            </a:custGeom>
            <a:solidFill>
              <a:srgbClr val="BFD1A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751340" cy="43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Providing locally made versions common food/products for; FN programs, hospitals, schools, senior living, restaurants, bars 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333566" y="4979095"/>
            <a:ext cx="4848230" cy="1128445"/>
            <a:chOff x="0" y="0"/>
            <a:chExt cx="1708375" cy="39763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708375" cy="397631"/>
            </a:xfrm>
            <a:custGeom>
              <a:avLst/>
              <a:gdLst/>
              <a:ahLst/>
              <a:cxnLst/>
              <a:rect r="r" b="b" t="t" l="l"/>
              <a:pathLst>
                <a:path h="397631" w="1708375">
                  <a:moveTo>
                    <a:pt x="47906" y="0"/>
                  </a:moveTo>
                  <a:lnTo>
                    <a:pt x="1660470" y="0"/>
                  </a:lnTo>
                  <a:cubicBezTo>
                    <a:pt x="1686927" y="0"/>
                    <a:pt x="1708375" y="21448"/>
                    <a:pt x="1708375" y="47906"/>
                  </a:cubicBezTo>
                  <a:lnTo>
                    <a:pt x="1708375" y="349726"/>
                  </a:lnTo>
                  <a:cubicBezTo>
                    <a:pt x="1708375" y="376183"/>
                    <a:pt x="1686927" y="397631"/>
                    <a:pt x="1660470" y="397631"/>
                  </a:cubicBezTo>
                  <a:lnTo>
                    <a:pt x="47906" y="397631"/>
                  </a:lnTo>
                  <a:cubicBezTo>
                    <a:pt x="21448" y="397631"/>
                    <a:pt x="0" y="376183"/>
                    <a:pt x="0" y="349726"/>
                  </a:cubicBezTo>
                  <a:lnTo>
                    <a:pt x="0" y="47906"/>
                  </a:lnTo>
                  <a:cubicBezTo>
                    <a:pt x="0" y="21448"/>
                    <a:pt x="21448" y="0"/>
                    <a:pt x="47906" y="0"/>
                  </a:cubicBezTo>
                  <a:close/>
                </a:path>
              </a:pathLst>
            </a:custGeom>
            <a:solidFill>
              <a:srgbClr val="BFD1A0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708375" cy="43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Food trade network between other FN Dev corps or businesses; trade for items vs dollars (ex. animal feed for animal product)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81419" y="3182089"/>
            <a:ext cx="4335752" cy="1128445"/>
            <a:chOff x="0" y="0"/>
            <a:chExt cx="1527793" cy="39763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27793" cy="397631"/>
            </a:xfrm>
            <a:custGeom>
              <a:avLst/>
              <a:gdLst/>
              <a:ahLst/>
              <a:cxnLst/>
              <a:rect r="r" b="b" t="t" l="l"/>
              <a:pathLst>
                <a:path h="397631" w="1527793">
                  <a:moveTo>
                    <a:pt x="53568" y="0"/>
                  </a:moveTo>
                  <a:lnTo>
                    <a:pt x="1474225" y="0"/>
                  </a:lnTo>
                  <a:cubicBezTo>
                    <a:pt x="1488432" y="0"/>
                    <a:pt x="1502057" y="5644"/>
                    <a:pt x="1512103" y="15690"/>
                  </a:cubicBezTo>
                  <a:cubicBezTo>
                    <a:pt x="1522149" y="25736"/>
                    <a:pt x="1527793" y="39361"/>
                    <a:pt x="1527793" y="53568"/>
                  </a:cubicBezTo>
                  <a:lnTo>
                    <a:pt x="1527793" y="344063"/>
                  </a:lnTo>
                  <a:cubicBezTo>
                    <a:pt x="1527793" y="358270"/>
                    <a:pt x="1522149" y="371896"/>
                    <a:pt x="1512103" y="381942"/>
                  </a:cubicBezTo>
                  <a:cubicBezTo>
                    <a:pt x="1502057" y="391988"/>
                    <a:pt x="1488432" y="397631"/>
                    <a:pt x="1474225" y="397631"/>
                  </a:cubicBezTo>
                  <a:lnTo>
                    <a:pt x="53568" y="397631"/>
                  </a:lnTo>
                  <a:cubicBezTo>
                    <a:pt x="39361" y="397631"/>
                    <a:pt x="25736" y="391988"/>
                    <a:pt x="15690" y="381942"/>
                  </a:cubicBezTo>
                  <a:cubicBezTo>
                    <a:pt x="5644" y="371896"/>
                    <a:pt x="0" y="358270"/>
                    <a:pt x="0" y="344063"/>
                  </a:cubicBezTo>
                  <a:lnTo>
                    <a:pt x="0" y="53568"/>
                  </a:lnTo>
                  <a:cubicBezTo>
                    <a:pt x="0" y="39361"/>
                    <a:pt x="5644" y="25736"/>
                    <a:pt x="15690" y="15690"/>
                  </a:cubicBezTo>
                  <a:cubicBezTo>
                    <a:pt x="25736" y="5644"/>
                    <a:pt x="39361" y="0"/>
                    <a:pt x="53568" y="0"/>
                  </a:cubicBezTo>
                  <a:close/>
                </a:path>
              </a:pathLst>
            </a:custGeom>
            <a:solidFill>
              <a:srgbClr val="EDD7D9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527793" cy="43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Expanding to other physical markets around the Yukon and beyond, as well as online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938593" y="1648876"/>
            <a:ext cx="4688471" cy="1330008"/>
            <a:chOff x="0" y="0"/>
            <a:chExt cx="1652081" cy="46865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652081" cy="468656"/>
            </a:xfrm>
            <a:custGeom>
              <a:avLst/>
              <a:gdLst/>
              <a:ahLst/>
              <a:cxnLst/>
              <a:rect r="r" b="b" t="t" l="l"/>
              <a:pathLst>
                <a:path h="468656" w="1652081">
                  <a:moveTo>
                    <a:pt x="49538" y="0"/>
                  </a:moveTo>
                  <a:lnTo>
                    <a:pt x="1602543" y="0"/>
                  </a:lnTo>
                  <a:cubicBezTo>
                    <a:pt x="1615681" y="0"/>
                    <a:pt x="1628281" y="5219"/>
                    <a:pt x="1637572" y="14509"/>
                  </a:cubicBezTo>
                  <a:cubicBezTo>
                    <a:pt x="1646862" y="23800"/>
                    <a:pt x="1652081" y="36400"/>
                    <a:pt x="1652081" y="49538"/>
                  </a:cubicBezTo>
                  <a:lnTo>
                    <a:pt x="1652081" y="419118"/>
                  </a:lnTo>
                  <a:cubicBezTo>
                    <a:pt x="1652081" y="446477"/>
                    <a:pt x="1629902" y="468656"/>
                    <a:pt x="1602543" y="468656"/>
                  </a:cubicBezTo>
                  <a:lnTo>
                    <a:pt x="49538" y="468656"/>
                  </a:lnTo>
                  <a:cubicBezTo>
                    <a:pt x="22179" y="468656"/>
                    <a:pt x="0" y="446477"/>
                    <a:pt x="0" y="419118"/>
                  </a:cubicBezTo>
                  <a:lnTo>
                    <a:pt x="0" y="49538"/>
                  </a:lnTo>
                  <a:cubicBezTo>
                    <a:pt x="0" y="22179"/>
                    <a:pt x="22179" y="0"/>
                    <a:pt x="49538" y="0"/>
                  </a:cubicBezTo>
                  <a:close/>
                </a:path>
              </a:pathLst>
            </a:custGeom>
            <a:solidFill>
              <a:srgbClr val="EDD7D9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652081" cy="5067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Establish product lines with local artists; expand product selection through skill building workshops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2382752" y="1511182"/>
            <a:ext cx="5395326" cy="1461820"/>
            <a:chOff x="0" y="0"/>
            <a:chExt cx="1901156" cy="51510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901156" cy="515103"/>
            </a:xfrm>
            <a:custGeom>
              <a:avLst/>
              <a:gdLst/>
              <a:ahLst/>
              <a:cxnLst/>
              <a:rect r="r" b="b" t="t" l="l"/>
              <a:pathLst>
                <a:path h="515103" w="1901156">
                  <a:moveTo>
                    <a:pt x="43048" y="0"/>
                  </a:moveTo>
                  <a:lnTo>
                    <a:pt x="1858108" y="0"/>
                  </a:lnTo>
                  <a:cubicBezTo>
                    <a:pt x="1869525" y="0"/>
                    <a:pt x="1880475" y="4535"/>
                    <a:pt x="1888548" y="12608"/>
                  </a:cubicBezTo>
                  <a:cubicBezTo>
                    <a:pt x="1896621" y="20681"/>
                    <a:pt x="1901156" y="31631"/>
                    <a:pt x="1901156" y="43048"/>
                  </a:cubicBezTo>
                  <a:lnTo>
                    <a:pt x="1901156" y="472055"/>
                  </a:lnTo>
                  <a:cubicBezTo>
                    <a:pt x="1901156" y="495830"/>
                    <a:pt x="1881883" y="515103"/>
                    <a:pt x="1858108" y="515103"/>
                  </a:cubicBezTo>
                  <a:lnTo>
                    <a:pt x="43048" y="515103"/>
                  </a:lnTo>
                  <a:cubicBezTo>
                    <a:pt x="31631" y="515103"/>
                    <a:pt x="20681" y="510568"/>
                    <a:pt x="12608" y="502495"/>
                  </a:cubicBezTo>
                  <a:cubicBezTo>
                    <a:pt x="4535" y="494422"/>
                    <a:pt x="0" y="483472"/>
                    <a:pt x="0" y="472055"/>
                  </a:cubicBezTo>
                  <a:lnTo>
                    <a:pt x="0" y="43048"/>
                  </a:lnTo>
                  <a:cubicBezTo>
                    <a:pt x="0" y="31631"/>
                    <a:pt x="4535" y="20681"/>
                    <a:pt x="12608" y="12608"/>
                  </a:cubicBezTo>
                  <a:cubicBezTo>
                    <a:pt x="20681" y="4535"/>
                    <a:pt x="31631" y="0"/>
                    <a:pt x="43048" y="0"/>
                  </a:cubicBezTo>
                  <a:close/>
                </a:path>
              </a:pathLst>
            </a:custGeom>
            <a:solidFill>
              <a:srgbClr val="EFBE83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1901156" cy="5532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Yearly workshops/events themed to whatever topic is relevant in community at present; (ex. bra making + self examination workshop for breast cancer awareness month)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2757680" y="3181703"/>
            <a:ext cx="5045305" cy="1461820"/>
            <a:chOff x="0" y="0"/>
            <a:chExt cx="1777819" cy="51510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777819" cy="515103"/>
            </a:xfrm>
            <a:custGeom>
              <a:avLst/>
              <a:gdLst/>
              <a:ahLst/>
              <a:cxnLst/>
              <a:rect r="r" b="b" t="t" l="l"/>
              <a:pathLst>
                <a:path h="515103" w="1777819">
                  <a:moveTo>
                    <a:pt x="46034" y="0"/>
                  </a:moveTo>
                  <a:lnTo>
                    <a:pt x="1731785" y="0"/>
                  </a:lnTo>
                  <a:cubicBezTo>
                    <a:pt x="1743994" y="0"/>
                    <a:pt x="1755703" y="4850"/>
                    <a:pt x="1764336" y="13483"/>
                  </a:cubicBezTo>
                  <a:cubicBezTo>
                    <a:pt x="1772969" y="22116"/>
                    <a:pt x="1777819" y="33825"/>
                    <a:pt x="1777819" y="46034"/>
                  </a:cubicBezTo>
                  <a:lnTo>
                    <a:pt x="1777819" y="469069"/>
                  </a:lnTo>
                  <a:cubicBezTo>
                    <a:pt x="1777819" y="494493"/>
                    <a:pt x="1757209" y="515103"/>
                    <a:pt x="1731785" y="515103"/>
                  </a:cubicBezTo>
                  <a:lnTo>
                    <a:pt x="46034" y="515103"/>
                  </a:lnTo>
                  <a:cubicBezTo>
                    <a:pt x="33825" y="515103"/>
                    <a:pt x="22116" y="510253"/>
                    <a:pt x="13483" y="501620"/>
                  </a:cubicBezTo>
                  <a:cubicBezTo>
                    <a:pt x="4850" y="492987"/>
                    <a:pt x="0" y="481278"/>
                    <a:pt x="0" y="469069"/>
                  </a:cubicBezTo>
                  <a:lnTo>
                    <a:pt x="0" y="46034"/>
                  </a:lnTo>
                  <a:cubicBezTo>
                    <a:pt x="0" y="33825"/>
                    <a:pt x="4850" y="22116"/>
                    <a:pt x="13483" y="13483"/>
                  </a:cubicBezTo>
                  <a:cubicBezTo>
                    <a:pt x="22116" y="4850"/>
                    <a:pt x="33825" y="0"/>
                    <a:pt x="46034" y="0"/>
                  </a:cubicBezTo>
                  <a:close/>
                </a:path>
              </a:pathLst>
            </a:custGeom>
            <a:solidFill>
              <a:srgbClr val="EFBE83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777819" cy="5532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Partnerships with local, territorial and federal agencies to provide workshops to keep the community informed with up to date physical, mental and social health information 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3327805" y="5022953"/>
            <a:ext cx="4598519" cy="1128445"/>
            <a:chOff x="0" y="0"/>
            <a:chExt cx="1620384" cy="397631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620385" cy="397631"/>
            </a:xfrm>
            <a:custGeom>
              <a:avLst/>
              <a:gdLst/>
              <a:ahLst/>
              <a:cxnLst/>
              <a:rect r="r" b="b" t="t" l="l"/>
              <a:pathLst>
                <a:path h="397631" w="1620385">
                  <a:moveTo>
                    <a:pt x="50507" y="0"/>
                  </a:moveTo>
                  <a:lnTo>
                    <a:pt x="1569877" y="0"/>
                  </a:lnTo>
                  <a:cubicBezTo>
                    <a:pt x="1597772" y="0"/>
                    <a:pt x="1620385" y="22613"/>
                    <a:pt x="1620385" y="50507"/>
                  </a:cubicBezTo>
                  <a:lnTo>
                    <a:pt x="1620385" y="347124"/>
                  </a:lnTo>
                  <a:cubicBezTo>
                    <a:pt x="1620385" y="375019"/>
                    <a:pt x="1597772" y="397631"/>
                    <a:pt x="1569877" y="397631"/>
                  </a:cubicBezTo>
                  <a:lnTo>
                    <a:pt x="50507" y="397631"/>
                  </a:lnTo>
                  <a:cubicBezTo>
                    <a:pt x="22613" y="397631"/>
                    <a:pt x="0" y="375019"/>
                    <a:pt x="0" y="347124"/>
                  </a:cubicBezTo>
                  <a:lnTo>
                    <a:pt x="0" y="50507"/>
                  </a:lnTo>
                  <a:cubicBezTo>
                    <a:pt x="0" y="22613"/>
                    <a:pt x="22613" y="0"/>
                    <a:pt x="50507" y="0"/>
                  </a:cubicBezTo>
                  <a:close/>
                </a:path>
              </a:pathLst>
            </a:custGeom>
            <a:solidFill>
              <a:srgbClr val="BFD1A0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1620384" cy="43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Daily food services run by various locals serving their own menu and specialties (pop up restaurant style)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6587548" y="7693758"/>
            <a:ext cx="5112905" cy="1128445"/>
            <a:chOff x="0" y="0"/>
            <a:chExt cx="1801639" cy="397631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801639" cy="397631"/>
            </a:xfrm>
            <a:custGeom>
              <a:avLst/>
              <a:gdLst/>
              <a:ahLst/>
              <a:cxnLst/>
              <a:rect r="r" b="b" t="t" l="l"/>
              <a:pathLst>
                <a:path h="397631" w="1801639">
                  <a:moveTo>
                    <a:pt x="45426" y="0"/>
                  </a:moveTo>
                  <a:lnTo>
                    <a:pt x="1756214" y="0"/>
                  </a:lnTo>
                  <a:cubicBezTo>
                    <a:pt x="1781302" y="0"/>
                    <a:pt x="1801639" y="20338"/>
                    <a:pt x="1801639" y="45426"/>
                  </a:cubicBezTo>
                  <a:lnTo>
                    <a:pt x="1801639" y="352206"/>
                  </a:lnTo>
                  <a:cubicBezTo>
                    <a:pt x="1801639" y="364253"/>
                    <a:pt x="1796853" y="375807"/>
                    <a:pt x="1788334" y="384326"/>
                  </a:cubicBezTo>
                  <a:cubicBezTo>
                    <a:pt x="1779815" y="392845"/>
                    <a:pt x="1768261" y="397631"/>
                    <a:pt x="1756214" y="397631"/>
                  </a:cubicBezTo>
                  <a:lnTo>
                    <a:pt x="45426" y="397631"/>
                  </a:lnTo>
                  <a:cubicBezTo>
                    <a:pt x="33378" y="397631"/>
                    <a:pt x="21824" y="392845"/>
                    <a:pt x="13305" y="384326"/>
                  </a:cubicBezTo>
                  <a:cubicBezTo>
                    <a:pt x="4786" y="375807"/>
                    <a:pt x="0" y="364253"/>
                    <a:pt x="0" y="352206"/>
                  </a:cubicBezTo>
                  <a:lnTo>
                    <a:pt x="0" y="45426"/>
                  </a:lnTo>
                  <a:cubicBezTo>
                    <a:pt x="0" y="20338"/>
                    <a:pt x="20338" y="0"/>
                    <a:pt x="45426" y="0"/>
                  </a:cubicBezTo>
                  <a:close/>
                </a:path>
              </a:pathLst>
            </a:custGeom>
            <a:solidFill>
              <a:srgbClr val="BFD1A0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1801639" cy="435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Local makers providing staple items at grocery store; baked goods (bread, buns, pies), jams/preserves, salsas/dips/spreads </a:t>
              </a:r>
            </a:p>
          </p:txBody>
        </p:sp>
      </p:grpSp>
      <p:sp>
        <p:nvSpPr>
          <p:cNvPr name="TextBox 43" id="43"/>
          <p:cNvSpPr txBox="true"/>
          <p:nvPr/>
        </p:nvSpPr>
        <p:spPr>
          <a:xfrm rot="0">
            <a:off x="6912046" y="631242"/>
            <a:ext cx="4518123" cy="879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49"/>
              </a:lnSpc>
              <a:spcBef>
                <a:spcPct val="0"/>
              </a:spcBef>
            </a:pPr>
            <a:r>
              <a:rPr lang="en-US" b="true" sz="5106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Future Dreams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5264" y="-637584"/>
            <a:ext cx="6126537" cy="11950236"/>
          </a:xfrm>
          <a:custGeom>
            <a:avLst/>
            <a:gdLst/>
            <a:ahLst/>
            <a:cxnLst/>
            <a:rect r="r" b="b" t="t" l="l"/>
            <a:pathLst>
              <a:path h="11950236" w="6126537">
                <a:moveTo>
                  <a:pt x="0" y="0"/>
                </a:moveTo>
                <a:lnTo>
                  <a:pt x="6126537" y="0"/>
                </a:lnTo>
                <a:lnTo>
                  <a:pt x="6126537" y="11950236"/>
                </a:lnTo>
                <a:lnTo>
                  <a:pt x="0" y="119502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2523120">
            <a:off x="3825981" y="941710"/>
            <a:ext cx="1931156" cy="838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b="true" sz="2499" spc="79">
                <a:solidFill>
                  <a:srgbClr val="0D0D0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Communal Kitchen</a:t>
            </a:r>
          </a:p>
        </p:txBody>
      </p:sp>
      <p:sp>
        <p:nvSpPr>
          <p:cNvPr name="TextBox 4" id="4"/>
          <p:cNvSpPr txBox="true"/>
          <p:nvPr/>
        </p:nvSpPr>
        <p:spPr>
          <a:xfrm rot="2523120">
            <a:off x="4336749" y="8957799"/>
            <a:ext cx="1740371" cy="856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4"/>
              </a:lnSpc>
            </a:pPr>
            <a:r>
              <a:rPr lang="en-US" b="true" sz="2499" spc="59">
                <a:solidFill>
                  <a:srgbClr val="0D0D0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Network  &amp; Growth</a:t>
            </a:r>
          </a:p>
        </p:txBody>
      </p:sp>
      <p:sp>
        <p:nvSpPr>
          <p:cNvPr name="TextBox 5" id="5"/>
          <p:cNvSpPr txBox="true"/>
          <p:nvPr/>
        </p:nvSpPr>
        <p:spPr>
          <a:xfrm rot="-2910720">
            <a:off x="2315947" y="7100489"/>
            <a:ext cx="1306615" cy="838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4"/>
              </a:lnSpc>
            </a:pPr>
            <a:r>
              <a:rPr lang="en-US" b="true" sz="2499" spc="57">
                <a:solidFill>
                  <a:srgbClr val="0D0D0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Food Service</a:t>
            </a:r>
          </a:p>
        </p:txBody>
      </p:sp>
      <p:sp>
        <p:nvSpPr>
          <p:cNvPr name="TextBox 6" id="6"/>
          <p:cNvSpPr txBox="true"/>
          <p:nvPr/>
        </p:nvSpPr>
        <p:spPr>
          <a:xfrm rot="-2910720">
            <a:off x="1747088" y="3091343"/>
            <a:ext cx="2462841" cy="838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b="true" sz="2499" spc="79">
                <a:solidFill>
                  <a:srgbClr val="0D0D0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Food Distribution</a:t>
            </a:r>
          </a:p>
        </p:txBody>
      </p:sp>
      <p:sp>
        <p:nvSpPr>
          <p:cNvPr name="TextBox 7" id="7"/>
          <p:cNvSpPr txBox="true"/>
          <p:nvPr/>
        </p:nvSpPr>
        <p:spPr>
          <a:xfrm rot="2454180">
            <a:off x="4058196" y="5013999"/>
            <a:ext cx="1836430" cy="900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b="true" sz="2599" spc="83">
                <a:solidFill>
                  <a:srgbClr val="0D0D0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Social Wellness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091801" y="1349041"/>
            <a:ext cx="11398447" cy="986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97"/>
              </a:lnSpc>
            </a:pPr>
            <a:r>
              <a:rPr lang="en-US" b="true" sz="5784" spc="3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Long-Term Plans/Dreams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253726" y="2767868"/>
            <a:ext cx="10205825" cy="6092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31161" indent="-415581" lvl="1">
              <a:lnSpc>
                <a:spcPts val="4800"/>
              </a:lnSpc>
              <a:buFont typeface="Arial"/>
              <a:buChar char="•"/>
            </a:pPr>
            <a:r>
              <a:rPr lang="en-US" sz="3849" spc="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Safe place to prepare and distribute food</a:t>
            </a:r>
          </a:p>
          <a:p>
            <a:pPr algn="l" marL="831161" indent="-415581" lvl="1">
              <a:lnSpc>
                <a:spcPts val="4800"/>
              </a:lnSpc>
              <a:buFont typeface="Arial"/>
              <a:buChar char="•"/>
            </a:pPr>
            <a:r>
              <a:rPr lang="en-US" sz="3849" spc="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Variety of food services and regular work opportunities</a:t>
            </a:r>
          </a:p>
          <a:p>
            <a:pPr algn="l" marL="831161" indent="-415581" lvl="1">
              <a:lnSpc>
                <a:spcPts val="4800"/>
              </a:lnSpc>
              <a:buFont typeface="Arial"/>
              <a:buChar char="•"/>
            </a:pPr>
            <a:r>
              <a:rPr lang="en-US" sz="3849" spc="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Initiatives oriented toward community healing, health, and wellness</a:t>
            </a:r>
          </a:p>
          <a:p>
            <a:pPr algn="l" marL="831161" indent="-415581" lvl="1">
              <a:lnSpc>
                <a:spcPts val="4800"/>
              </a:lnSpc>
              <a:buFont typeface="Arial"/>
              <a:buChar char="•"/>
            </a:pPr>
            <a:r>
              <a:rPr lang="en-US" sz="3849" spc="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Ihdzi’ space being community-led and flexible while growing in different ways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3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53980" y="866775"/>
            <a:ext cx="13180039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CONNECTIONS </a:t>
            </a:r>
          </a:p>
        </p:txBody>
      </p:sp>
      <p:sp>
        <p:nvSpPr>
          <p:cNvPr name="TextBox 3" id="3"/>
          <p:cNvSpPr txBox="true"/>
          <p:nvPr/>
        </p:nvSpPr>
        <p:spPr>
          <a:xfrm rot="-5400000">
            <a:off x="-2373736" y="4911090"/>
            <a:ext cx="6882108" cy="464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LCAC</a:t>
            </a:r>
            <a:r>
              <a:rPr lang="en-US" sz="270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 | 2025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693030" y="3166804"/>
            <a:ext cx="12213055" cy="4471338"/>
            <a:chOff x="0" y="0"/>
            <a:chExt cx="3216607" cy="117763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216607" cy="1177636"/>
            </a:xfrm>
            <a:custGeom>
              <a:avLst/>
              <a:gdLst/>
              <a:ahLst/>
              <a:cxnLst/>
              <a:rect r="r" b="b" t="t" l="l"/>
              <a:pathLst>
                <a:path h="1177636" w="3216607">
                  <a:moveTo>
                    <a:pt x="32329" y="0"/>
                  </a:moveTo>
                  <a:lnTo>
                    <a:pt x="3184278" y="0"/>
                  </a:lnTo>
                  <a:cubicBezTo>
                    <a:pt x="3192852" y="0"/>
                    <a:pt x="3201075" y="3406"/>
                    <a:pt x="3207138" y="9469"/>
                  </a:cubicBezTo>
                  <a:cubicBezTo>
                    <a:pt x="3213201" y="15532"/>
                    <a:pt x="3216607" y="23755"/>
                    <a:pt x="3216607" y="32329"/>
                  </a:cubicBezTo>
                  <a:lnTo>
                    <a:pt x="3216607" y="1145307"/>
                  </a:lnTo>
                  <a:cubicBezTo>
                    <a:pt x="3216607" y="1153881"/>
                    <a:pt x="3213201" y="1162104"/>
                    <a:pt x="3207138" y="1168167"/>
                  </a:cubicBezTo>
                  <a:cubicBezTo>
                    <a:pt x="3201075" y="1174230"/>
                    <a:pt x="3192852" y="1177636"/>
                    <a:pt x="3184278" y="1177636"/>
                  </a:cubicBezTo>
                  <a:lnTo>
                    <a:pt x="32329" y="1177636"/>
                  </a:lnTo>
                  <a:cubicBezTo>
                    <a:pt x="23755" y="1177636"/>
                    <a:pt x="15532" y="1174230"/>
                    <a:pt x="9469" y="1168167"/>
                  </a:cubicBezTo>
                  <a:cubicBezTo>
                    <a:pt x="3406" y="1162104"/>
                    <a:pt x="0" y="1153881"/>
                    <a:pt x="0" y="1145307"/>
                  </a:cubicBezTo>
                  <a:lnTo>
                    <a:pt x="0" y="32329"/>
                  </a:lnTo>
                  <a:cubicBezTo>
                    <a:pt x="0" y="23755"/>
                    <a:pt x="3406" y="15532"/>
                    <a:pt x="9469" y="9469"/>
                  </a:cubicBezTo>
                  <a:cubicBezTo>
                    <a:pt x="15532" y="3406"/>
                    <a:pt x="23755" y="0"/>
                    <a:pt x="32329" y="0"/>
                  </a:cubicBezTo>
                  <a:close/>
                </a:path>
              </a:pathLst>
            </a:custGeom>
            <a:solidFill>
              <a:srgbClr val="E9C7C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216607" cy="1215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53980" y="2618098"/>
            <a:ext cx="6590020" cy="670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3919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Partnerships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98240" y="3374656"/>
            <a:ext cx="11180585" cy="4172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6662" indent="-323331" lvl="1">
              <a:lnSpc>
                <a:spcPts val="4193"/>
              </a:lnSpc>
              <a:buFont typeface="Arial"/>
              <a:buChar char="•"/>
            </a:pPr>
            <a:r>
              <a:rPr lang="en-US" sz="2995" u="sng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Yukon University</a:t>
            </a:r>
            <a:r>
              <a:rPr lang="en-US" sz="2995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; food programs, sewing programs, health information and skill building workshops</a:t>
            </a:r>
          </a:p>
          <a:p>
            <a:pPr algn="l" marL="646662" indent="-323331" lvl="1">
              <a:lnSpc>
                <a:spcPts val="4193"/>
              </a:lnSpc>
              <a:buFont typeface="Arial"/>
              <a:buChar char="•"/>
            </a:pPr>
            <a:r>
              <a:rPr lang="en-US" sz="2995" u="sng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Regenerative Economy</a:t>
            </a:r>
            <a:r>
              <a:rPr lang="en-US" sz="2995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; local harvesters, non-timber products</a:t>
            </a:r>
          </a:p>
          <a:p>
            <a:pPr algn="l" marL="646662" indent="-323331" lvl="1">
              <a:lnSpc>
                <a:spcPts val="4193"/>
              </a:lnSpc>
              <a:buFont typeface="Arial"/>
              <a:buChar char="•"/>
            </a:pPr>
            <a:r>
              <a:rPr lang="en-US" sz="2995" u="sng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Carleton University</a:t>
            </a:r>
            <a:r>
              <a:rPr lang="en-US" sz="2995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; research and student capacity, hologram machine (language and storytelling), community problem solving through industrial design </a:t>
            </a:r>
          </a:p>
          <a:p>
            <a:pPr algn="l" marL="646662" indent="-323331" lvl="1">
              <a:lnSpc>
                <a:spcPts val="4193"/>
              </a:lnSpc>
              <a:buFont typeface="Arial"/>
              <a:buChar char="•"/>
            </a:pPr>
            <a:r>
              <a:rPr lang="en-US" sz="2995" u="sng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Living Relations</a:t>
            </a:r>
            <a:r>
              <a:rPr lang="en-US" sz="2995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; research projects in Canada and Aotearoa on importance of traditional connection to land and food </a:t>
            </a:r>
          </a:p>
        </p:txBody>
      </p:sp>
      <p:sp>
        <p:nvSpPr>
          <p:cNvPr name="AutoShape 9" id="9"/>
          <p:cNvSpPr/>
          <p:nvPr/>
        </p:nvSpPr>
        <p:spPr>
          <a:xfrm flipH="true" flipV="true">
            <a:off x="1085850" y="7289441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flipH="true" flipV="true">
            <a:off x="1090490" y="-104525"/>
            <a:ext cx="5403" cy="2997456"/>
          </a:xfrm>
          <a:prstGeom prst="line">
            <a:avLst/>
          </a:prstGeom>
          <a:ln cap="flat" w="114300">
            <a:solidFill>
              <a:srgbClr val="9FC3D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475832" y="-1449083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721225" y="8788169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36511" y="-1122724"/>
            <a:ext cx="4102978" cy="2245448"/>
          </a:xfrm>
          <a:custGeom>
            <a:avLst/>
            <a:gdLst/>
            <a:ahLst/>
            <a:cxnLst/>
            <a:rect r="r" b="b" t="t" l="l"/>
            <a:pathLst>
              <a:path h="2245448" w="410297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5617928" cy="10287000"/>
          </a:xfrm>
          <a:custGeom>
            <a:avLst/>
            <a:gdLst/>
            <a:ahLst/>
            <a:cxnLst/>
            <a:rect r="r" b="b" t="t" l="l"/>
            <a:pathLst>
              <a:path h="10287000" w="5617928">
                <a:moveTo>
                  <a:pt x="0" y="0"/>
                </a:moveTo>
                <a:lnTo>
                  <a:pt x="5617928" y="0"/>
                </a:lnTo>
                <a:lnTo>
                  <a:pt x="56179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8292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7045442" y="9258300"/>
            <a:ext cx="9489757" cy="10287000"/>
          </a:xfrm>
          <a:custGeom>
            <a:avLst/>
            <a:gdLst/>
            <a:ahLst/>
            <a:cxnLst/>
            <a:rect r="r" b="b" t="t" l="l"/>
            <a:pathLst>
              <a:path h="10287000" w="9489757">
                <a:moveTo>
                  <a:pt x="0" y="0"/>
                </a:moveTo>
                <a:lnTo>
                  <a:pt x="9489757" y="0"/>
                </a:lnTo>
                <a:lnTo>
                  <a:pt x="948975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283278" y="-764123"/>
            <a:ext cx="4137746" cy="413774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0" t="0" r="0" b="-33333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3613326" y="264182"/>
            <a:ext cx="5246370" cy="5246370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3451" t="0" r="-93155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742422" y="2569815"/>
            <a:ext cx="4670382" cy="4670382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58401" t="0" r="-58401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267466" y="4429626"/>
            <a:ext cx="2961060" cy="296106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58303" t="0" r="-58303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3897345" y="6228752"/>
            <a:ext cx="4678332" cy="4678332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16666" t="0" r="-16666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077613" y="6923109"/>
            <a:ext cx="4670382" cy="4670382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58597" r="0" b="-58597"/>
              </a:stretch>
            </a:blipFill>
          </p:spPr>
        </p:sp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54977" y="3748035"/>
            <a:ext cx="11627497" cy="2514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573"/>
              </a:lnSpc>
            </a:pPr>
            <a:r>
              <a:rPr lang="en-US" sz="14695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MUSSI CHO!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927671" y="1846941"/>
            <a:ext cx="6882108" cy="533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76"/>
              </a:lnSpc>
            </a:pPr>
            <a:r>
              <a:rPr lang="en-US" sz="3126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LCAC</a:t>
            </a:r>
            <a:r>
              <a:rPr lang="en-US" sz="3126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 | 2025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-31071" y="0"/>
            <a:ext cx="4239083" cy="10287000"/>
            <a:chOff x="0" y="0"/>
            <a:chExt cx="5652111" cy="13716000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2826056" y="0"/>
              <a:ext cx="2826056" cy="13716000"/>
              <a:chOff x="0" y="0"/>
              <a:chExt cx="558233" cy="2709333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58233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5582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E9E0D9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1413028" y="0"/>
              <a:ext cx="2826056" cy="13716000"/>
              <a:chOff x="0" y="0"/>
              <a:chExt cx="558233" cy="2709333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58233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5582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9FC3D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0" y="0"/>
              <a:ext cx="2826056" cy="13716000"/>
              <a:chOff x="0" y="0"/>
              <a:chExt cx="558233" cy="2709333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58233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5582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E9C7C6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Freeform 14" id="14"/>
          <p:cNvSpPr/>
          <p:nvPr/>
        </p:nvSpPr>
        <p:spPr>
          <a:xfrm flipH="false" flipV="false" rot="0">
            <a:off x="12412831" y="8026211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413653" y="-573693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5F28DA81B7C14C8300CD7352416C6A" ma:contentTypeVersion="19" ma:contentTypeDescription="Create a new document." ma:contentTypeScope="" ma:versionID="0cf292e67af545f681c065fd27eb7543">
  <xsd:schema xmlns:xsd="http://www.w3.org/2001/XMLSchema" xmlns:xs="http://www.w3.org/2001/XMLSchema" xmlns:p="http://schemas.microsoft.com/office/2006/metadata/properties" xmlns:ns2="12a671ba-ea41-4148-8fe9-a3c4f1f26b14" xmlns:ns3="59dc84c8-5de7-47f4-8568-2d4b64abe929" targetNamespace="http://schemas.microsoft.com/office/2006/metadata/properties" ma:root="true" ma:fieldsID="196a29187b2331d8602d0dd32d88bf2a" ns2:_="" ns3:_="">
    <xsd:import namespace="12a671ba-ea41-4148-8fe9-a3c4f1f26b14"/>
    <xsd:import namespace="59dc84c8-5de7-47f4-8568-2d4b64abe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a671ba-ea41-4148-8fe9-a3c4f1f26b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e291170-b13b-4b7a-a85a-b2f384cdc1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c84c8-5de7-47f4-8568-2d4b64abe929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5028756-2a3d-43dc-a997-5aa08d7e1c47}" ma:internalName="TaxCatchAll" ma:showField="CatchAllData" ma:web="59dc84c8-5de7-47f4-8568-2d4b64abe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a671ba-ea41-4148-8fe9-a3c4f1f26b14">
      <Terms xmlns="http://schemas.microsoft.com/office/infopath/2007/PartnerControls"/>
    </lcf76f155ced4ddcb4097134ff3c332f>
    <TaxCatchAll xmlns="59dc84c8-5de7-47f4-8568-2d4b64abe929" xsi:nil="true"/>
  </documentManagement>
</p:properties>
</file>

<file path=customXml/itemProps1.xml><?xml version="1.0" encoding="utf-8"?>
<ds:datastoreItem xmlns:ds="http://schemas.openxmlformats.org/officeDocument/2006/customXml" ds:itemID="{E3E2E5D2-B657-4DF1-96EC-51F1919A183E}"/>
</file>

<file path=customXml/itemProps2.xml><?xml version="1.0" encoding="utf-8"?>
<ds:datastoreItem xmlns:ds="http://schemas.openxmlformats.org/officeDocument/2006/customXml" ds:itemID="{53BB4C09-DA9E-4112-8EE8-B73579AAF305}"/>
</file>

<file path=customXml/itemProps3.xml><?xml version="1.0" encoding="utf-8"?>
<ds:datastoreItem xmlns:ds="http://schemas.openxmlformats.org/officeDocument/2006/customXml" ds:itemID="{45315817-189A-48EC-AA50-EC7FD3C8F84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LCAC Presentation Drafting</dc:title>
  <cp:revision>1</cp:revision>
  <dcterms:created xsi:type="dcterms:W3CDTF">2006-08-16T00:00:00Z</dcterms:created>
  <dcterms:modified xsi:type="dcterms:W3CDTF">2011-08-01T06:04:30Z</dcterms:modified>
  <dc:identifier>DAGcYRUxNIk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0x010100715F28DA81B7C14C8300CD7352416C6A</vt:lpwstr>
  </property>
  <property fmtid="{D5CDD505-2E9C-101B-9397-08002B2CF9AE}" pid="3" name="MediaServiceImageTags">
    <vt:lpwstr/>
  </property>
</Properties>
</file>