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6.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13.xml" ContentType="application/vnd.openxmlformats-officedocument.presentationml.slide+xml"/>
  <Override PartName="/ppt/slides/slide4.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notesSlides/notesSlide14.xml" ContentType="application/vnd.openxmlformats-officedocument.presentationml.notesSlide+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7.xml" ContentType="application/vnd.openxmlformats-officedocument.presentationml.notes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72" r:id="rId10"/>
    <p:sldId id="264" r:id="rId11"/>
    <p:sldId id="265" r:id="rId12"/>
    <p:sldId id="266" r:id="rId13"/>
    <p:sldId id="267" r:id="rId14"/>
    <p:sldId id="268" r:id="rId15"/>
    <p:sldId id="273" r:id="rId16"/>
    <p:sldId id="269" r:id="rId17"/>
  </p:sldIdLst>
  <p:sldSz cx="9144000" cy="6858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0" roundtripDataSignature="AMtx7miaAPlv9emVociwv/5rw6e7ZRj+A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4668"/>
  </p:normalViewPr>
  <p:slideViewPr>
    <p:cSldViewPr snapToGrid="0">
      <p:cViewPr varScale="1">
        <p:scale>
          <a:sx n="108" d="100"/>
          <a:sy n="108" d="100"/>
        </p:scale>
        <p:origin x="1704" y="1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4820"/>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4820"/>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C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05" name="Google Shape;105;p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11" name="Google Shape;111;p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22" name="Google Shape;122;p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6: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endParaRPr/>
          </a:p>
        </p:txBody>
      </p:sp>
      <p:sp>
        <p:nvSpPr>
          <p:cNvPr id="132" name="Google Shape;132;p6: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CA"/>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7: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40" name="Google Shape;140;p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48" name="Google Shape;148;p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48" name="Google Shape;148;p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6486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0: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54" name="Google Shape;154;p1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9: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64" name="Google Shape;164;p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1: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69" name="Google Shape;169;p1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2: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85" name="Google Shape;185;p1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3: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94" name="Google Shape;194;p1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4: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05" name="Google Shape;205;p1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6"/>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p2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9" name="Google Shape;39;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sp>
        <p:nvSpPr>
          <p:cNvPr id="43" name="Google Shape;43;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5" name="Google Shape;45;p2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6" name="Google Shape;46;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2" name="Google Shape;52;p2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3" name="Google Shape;53;p2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4" name="Google Shape;54;p2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5" name="Google Shape;55;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2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4"/>
          <p:cNvSpPr>
            <a:spLocks noGrp="1"/>
          </p:cNvSpPr>
          <p:nvPr>
            <p:ph type="pic" idx="2"/>
          </p:nvPr>
        </p:nvSpPr>
        <p:spPr>
          <a:xfrm>
            <a:off x="1792288" y="612775"/>
            <a:ext cx="5486400" cy="4114800"/>
          </a:xfrm>
          <a:prstGeom prst="rect">
            <a:avLst/>
          </a:prstGeom>
          <a:noFill/>
          <a:ln>
            <a:noFill/>
          </a:ln>
        </p:spPr>
      </p:sp>
      <p:sp>
        <p:nvSpPr>
          <p:cNvPr id="68" name="Google Shape;68;p2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image" Target="../media/image27.jpg"/><Relationship Id="rId7" Type="http://schemas.openxmlformats.org/officeDocument/2006/relationships/image" Target="../media/image31.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jpg"/><Relationship Id="rId11" Type="http://schemas.openxmlformats.org/officeDocument/2006/relationships/image" Target="../media/image35.jpg"/><Relationship Id="rId5" Type="http://schemas.openxmlformats.org/officeDocument/2006/relationships/image" Target="../media/image29.jpg"/><Relationship Id="rId10" Type="http://schemas.openxmlformats.org/officeDocument/2006/relationships/image" Target="../media/image34.jpg"/><Relationship Id="rId4" Type="http://schemas.openxmlformats.org/officeDocument/2006/relationships/image" Target="../media/image28.jpg"/><Relationship Id="rId9" Type="http://schemas.openxmlformats.org/officeDocument/2006/relationships/image" Target="../media/image33.jp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14.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39.jpg"/><Relationship Id="rId7" Type="http://schemas.openxmlformats.org/officeDocument/2006/relationships/image" Target="../media/image43.jp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15.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8.jpg"/><Relationship Id="rId4" Type="http://schemas.openxmlformats.org/officeDocument/2006/relationships/image" Target="../media/image4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descr="029.JPG"/>
          <p:cNvPicPr preferRelativeResize="0"/>
          <p:nvPr/>
        </p:nvPicPr>
        <p:blipFill rotWithShape="1">
          <a:blip r:embed="rId3">
            <a:alphaModFix/>
          </a:blip>
          <a:srcRect/>
          <a:stretch/>
        </p:blipFill>
        <p:spPr>
          <a:xfrm>
            <a:off x="0" y="7993"/>
            <a:ext cx="9144000" cy="6842014"/>
          </a:xfrm>
          <a:prstGeom prst="rect">
            <a:avLst/>
          </a:prstGeom>
          <a:noFill/>
          <a:ln>
            <a:noFill/>
          </a:ln>
        </p:spPr>
      </p:pic>
      <p:sp>
        <p:nvSpPr>
          <p:cNvPr id="89" name="Google Shape;89;p1"/>
          <p:cNvSpPr txBox="1">
            <a:spLocks noGrp="1"/>
          </p:cNvSpPr>
          <p:nvPr>
            <p:ph type="ctrTitle"/>
          </p:nvPr>
        </p:nvSpPr>
        <p:spPr>
          <a:xfrm>
            <a:off x="685800" y="1340769"/>
            <a:ext cx="7772400" cy="2259682"/>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en-CA"/>
            </a:br>
            <a:br>
              <a:rPr lang="en-CA"/>
            </a:br>
            <a:br>
              <a:rPr lang="en-CA"/>
            </a:br>
            <a:r>
              <a:rPr lang="en-CA"/>
              <a:t>Ka:'yu:’k't'h/Che:k’tles7et'h’ </a:t>
            </a:r>
            <a:br>
              <a:rPr lang="en-CA"/>
            </a:br>
            <a:r>
              <a:rPr lang="en-CA"/>
              <a:t> Food Sovereignity</a:t>
            </a:r>
            <a:br>
              <a:rPr lang="en-CA"/>
            </a:br>
            <a:br>
              <a:rPr lang="en-CA"/>
            </a:br>
            <a:br>
              <a:rPr lang="en-CA"/>
            </a:br>
            <a:br>
              <a:rPr lang="en-CA"/>
            </a:br>
            <a:endParaRPr/>
          </a:p>
        </p:txBody>
      </p:sp>
      <p:sp>
        <p:nvSpPr>
          <p:cNvPr id="90" name="Google Shape;90;p1"/>
          <p:cNvSpPr txBox="1">
            <a:spLocks noGrp="1"/>
          </p:cNvSpPr>
          <p:nvPr>
            <p:ph type="subTitle" idx="1"/>
          </p:nvPr>
        </p:nvSpPr>
        <p:spPr>
          <a:xfrm rot="10800000" flipH="1">
            <a:off x="1331640" y="7053808"/>
            <a:ext cx="3528392" cy="47600"/>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spcBef>
                <a:spcPts val="0"/>
              </a:spcBef>
              <a:spcAft>
                <a:spcPts val="0"/>
              </a:spcAft>
              <a:buClr>
                <a:srgbClr val="888888"/>
              </a:buClr>
              <a:buSzPct val="100000"/>
              <a:buNone/>
            </a:pPr>
            <a:endParaRPr>
              <a:solidFill>
                <a:schemeClr val="dk1"/>
              </a:solidFill>
            </a:endParaRPr>
          </a:p>
        </p:txBody>
      </p:sp>
      <p:pic>
        <p:nvPicPr>
          <p:cNvPr id="91" name="Google Shape;91;p1"/>
          <p:cNvPicPr preferRelativeResize="0"/>
          <p:nvPr/>
        </p:nvPicPr>
        <p:blipFill rotWithShape="1">
          <a:blip r:embed="rId4">
            <a:alphaModFix/>
          </a:blip>
          <a:srcRect/>
          <a:stretch/>
        </p:blipFill>
        <p:spPr>
          <a:xfrm>
            <a:off x="7507456" y="5733256"/>
            <a:ext cx="1534550" cy="1086231"/>
          </a:xfrm>
          <a:prstGeom prst="rect">
            <a:avLst/>
          </a:prstGeom>
          <a:noFill/>
          <a:ln>
            <a:noFill/>
          </a:ln>
        </p:spPr>
      </p:pic>
      <p:pic>
        <p:nvPicPr>
          <p:cNvPr id="92" name="Google Shape;92;p1" descr="C:\Users\btblackm\AppData\Local\Microsoft\Windows\Temporary Internet Files\Content.Outlook\LVDJHO1Z\FINAL.jpg"/>
          <p:cNvPicPr preferRelativeResize="0"/>
          <p:nvPr/>
        </p:nvPicPr>
        <p:blipFill rotWithShape="1">
          <a:blip r:embed="rId5">
            <a:alphaModFix/>
          </a:blip>
          <a:srcRect/>
          <a:stretch/>
        </p:blipFill>
        <p:spPr>
          <a:xfrm>
            <a:off x="0" y="5811375"/>
            <a:ext cx="2880320" cy="1008112"/>
          </a:xfrm>
          <a:prstGeom prst="rect">
            <a:avLst/>
          </a:prstGeom>
          <a:noFill/>
          <a:ln>
            <a:noFill/>
          </a:ln>
        </p:spPr>
      </p:pic>
      <p:sp>
        <p:nvSpPr>
          <p:cNvPr id="93" name="Google Shape;93;p1"/>
          <p:cNvSpPr/>
          <p:nvPr/>
        </p:nvSpPr>
        <p:spPr>
          <a:xfrm>
            <a:off x="0" y="0"/>
            <a:ext cx="9144000" cy="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2" descr="061.JPG"/>
          <p:cNvPicPr preferRelativeResize="0"/>
          <p:nvPr/>
        </p:nvPicPr>
        <p:blipFill rotWithShape="1">
          <a:blip r:embed="rId3">
            <a:alphaModFix/>
          </a:blip>
          <a:srcRect/>
          <a:stretch/>
        </p:blipFill>
        <p:spPr>
          <a:xfrm>
            <a:off x="-141738" y="-5015"/>
            <a:ext cx="9144000" cy="6842014"/>
          </a:xfrm>
          <a:prstGeom prst="rect">
            <a:avLst/>
          </a:prstGeom>
          <a:noFill/>
          <a:ln>
            <a:noFill/>
          </a:ln>
        </p:spPr>
      </p:pic>
      <p:pic>
        <p:nvPicPr>
          <p:cNvPr id="99" name="Google Shape;99;p2"/>
          <p:cNvPicPr preferRelativeResize="0"/>
          <p:nvPr/>
        </p:nvPicPr>
        <p:blipFill rotWithShape="1">
          <a:blip r:embed="rId4">
            <a:alphaModFix/>
          </a:blip>
          <a:srcRect/>
          <a:stretch/>
        </p:blipFill>
        <p:spPr>
          <a:xfrm>
            <a:off x="6573471" y="3415992"/>
            <a:ext cx="2358662" cy="3168352"/>
          </a:xfrm>
          <a:prstGeom prst="rect">
            <a:avLst/>
          </a:prstGeom>
          <a:noFill/>
          <a:ln>
            <a:noFill/>
          </a:ln>
        </p:spPr>
      </p:pic>
      <p:pic>
        <p:nvPicPr>
          <p:cNvPr id="100" name="Google Shape;100;p2"/>
          <p:cNvPicPr preferRelativeResize="0"/>
          <p:nvPr/>
        </p:nvPicPr>
        <p:blipFill rotWithShape="1">
          <a:blip r:embed="rId5">
            <a:alphaModFix/>
          </a:blip>
          <a:srcRect/>
          <a:stretch/>
        </p:blipFill>
        <p:spPr>
          <a:xfrm>
            <a:off x="211867" y="3609020"/>
            <a:ext cx="2107756" cy="2808311"/>
          </a:xfrm>
          <a:prstGeom prst="rect">
            <a:avLst/>
          </a:prstGeom>
          <a:noFill/>
          <a:ln>
            <a:noFill/>
          </a:ln>
        </p:spPr>
      </p:pic>
      <p:sp>
        <p:nvSpPr>
          <p:cNvPr id="101" name="Google Shape;101;p2"/>
          <p:cNvSpPr txBox="1"/>
          <p:nvPr/>
        </p:nvSpPr>
        <p:spPr>
          <a:xfrm>
            <a:off x="3851920" y="692696"/>
            <a:ext cx="4896544" cy="13849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2800">
                <a:solidFill>
                  <a:schemeClr val="dk1"/>
                </a:solidFill>
                <a:latin typeface="Calibri"/>
                <a:ea typeface="Calibri"/>
                <a:cs typeface="Calibri"/>
                <a:sym typeface="Calibri"/>
              </a:rPr>
              <a:t>Food for</a:t>
            </a:r>
            <a:endParaRPr/>
          </a:p>
          <a:p>
            <a:pPr marL="0" marR="0" lvl="0" indent="0" algn="l" rtl="0">
              <a:spcBef>
                <a:spcPts val="0"/>
              </a:spcBef>
              <a:spcAft>
                <a:spcPts val="0"/>
              </a:spcAft>
              <a:buNone/>
            </a:pPr>
            <a:r>
              <a:rPr lang="en-CA" sz="2800">
                <a:solidFill>
                  <a:schemeClr val="dk1"/>
                </a:solidFill>
                <a:latin typeface="Calibri"/>
                <a:ea typeface="Calibri"/>
                <a:cs typeface="Calibri"/>
                <a:sym typeface="Calibri"/>
              </a:rPr>
              <a:t>Ka:’yu:’k’t’h’/Che:k’tles7et’h’ First Nations Membership</a:t>
            </a:r>
            <a:endParaRPr/>
          </a:p>
        </p:txBody>
      </p:sp>
      <p:pic>
        <p:nvPicPr>
          <p:cNvPr id="102" name="Google Shape;102;p2"/>
          <p:cNvPicPr preferRelativeResize="0"/>
          <p:nvPr/>
        </p:nvPicPr>
        <p:blipFill rotWithShape="1">
          <a:blip r:embed="rId6">
            <a:alphaModFix/>
          </a:blip>
          <a:srcRect/>
          <a:stretch/>
        </p:blipFill>
        <p:spPr>
          <a:xfrm flipH="1">
            <a:off x="141738" y="7993"/>
            <a:ext cx="3494158" cy="3168352"/>
          </a:xfrm>
          <a:prstGeom prst="rect">
            <a:avLst/>
          </a:prstGeom>
          <a:noFill/>
          <a:ln>
            <a:noFill/>
          </a:ln>
        </p:spPr>
      </p:pic>
      <p:sp>
        <p:nvSpPr>
          <p:cNvPr id="2" name="TextBox 1">
            <a:extLst>
              <a:ext uri="{FF2B5EF4-FFF2-40B4-BE49-F238E27FC236}">
                <a16:creationId xmlns:a16="http://schemas.microsoft.com/office/drawing/2014/main" id="{28E5EBFA-A62C-375C-F63D-55EE70DC86DC}"/>
              </a:ext>
            </a:extLst>
          </p:cNvPr>
          <p:cNvSpPr txBox="1"/>
          <p:nvPr/>
        </p:nvSpPr>
        <p:spPr>
          <a:xfrm>
            <a:off x="2570530" y="4226312"/>
            <a:ext cx="3840430"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bg1"/>
                </a:solidFill>
              </a:rPr>
              <a:t>Traditional foods are important!</a:t>
            </a:r>
          </a:p>
          <a:p>
            <a:pPr marL="342900" indent="-342900">
              <a:buFont typeface="Arial" panose="020B0604020202020204" pitchFamily="34" charset="0"/>
              <a:buChar char="•"/>
            </a:pPr>
            <a:r>
              <a:rPr lang="en-US" sz="2400" dirty="0">
                <a:solidFill>
                  <a:schemeClr val="bg1"/>
                </a:solidFill>
              </a:rPr>
              <a:t>Connection between food, culture, health and language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p3" descr="061.JPG"/>
          <p:cNvPicPr preferRelativeResize="0"/>
          <p:nvPr/>
        </p:nvPicPr>
        <p:blipFill rotWithShape="1">
          <a:blip r:embed="rId3">
            <a:alphaModFix/>
          </a:blip>
          <a:srcRect/>
          <a:stretch/>
        </p:blipFill>
        <p:spPr>
          <a:xfrm>
            <a:off x="4557" y="-72008"/>
            <a:ext cx="9144000" cy="7029400"/>
          </a:xfrm>
          <a:prstGeom prst="rect">
            <a:avLst/>
          </a:prstGeom>
          <a:noFill/>
          <a:ln>
            <a:noFill/>
          </a:ln>
        </p:spPr>
      </p:pic>
      <p:sp>
        <p:nvSpPr>
          <p:cNvPr id="108" name="Google Shape;108;p3"/>
          <p:cNvSpPr txBox="1"/>
          <p:nvPr/>
        </p:nvSpPr>
        <p:spPr>
          <a:xfrm>
            <a:off x="619182" y="293631"/>
            <a:ext cx="7739509" cy="664793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2400" b="1" dirty="0">
                <a:solidFill>
                  <a:schemeClr val="lt1"/>
                </a:solidFill>
                <a:latin typeface="Calibri"/>
                <a:ea typeface="Calibri"/>
                <a:cs typeface="Calibri"/>
                <a:sym typeface="Calibri"/>
              </a:rPr>
              <a:t>In 2011, the Food Fishery focused on Sockeye salmon, commercially caught. </a:t>
            </a:r>
            <a:endParaRPr sz="2400" dirty="0">
              <a:solidFill>
                <a:schemeClr val="lt1"/>
              </a:solidFill>
            </a:endParaRPr>
          </a:p>
          <a:p>
            <a:pPr marL="0" marR="0" lvl="0" indent="0" algn="l" rtl="0">
              <a:spcBef>
                <a:spcPts val="0"/>
              </a:spcBef>
              <a:spcAft>
                <a:spcPts val="0"/>
              </a:spcAft>
              <a:buNone/>
            </a:pPr>
            <a:endParaRPr sz="2400" b="1" dirty="0">
              <a:solidFill>
                <a:schemeClr val="lt1"/>
              </a:solidFill>
              <a:latin typeface="Calibri"/>
              <a:ea typeface="Calibri"/>
              <a:cs typeface="Calibri"/>
              <a:sym typeface="Calibri"/>
            </a:endParaRPr>
          </a:p>
          <a:p>
            <a:pPr marL="0" marR="0" lvl="0" indent="0" algn="l" rtl="0">
              <a:spcBef>
                <a:spcPts val="0"/>
              </a:spcBef>
              <a:spcAft>
                <a:spcPts val="0"/>
              </a:spcAft>
              <a:buNone/>
            </a:pPr>
            <a:r>
              <a:rPr lang="en-CA" sz="2400" b="1" dirty="0">
                <a:solidFill>
                  <a:schemeClr val="lt1"/>
                </a:solidFill>
                <a:latin typeface="Calibri"/>
                <a:cs typeface="Calibri"/>
                <a:sym typeface="Calibri"/>
              </a:rPr>
              <a:t>KCFN established our BUY BACK PROGRAM </a:t>
            </a:r>
          </a:p>
          <a:p>
            <a:pPr marL="285750" marR="0" lvl="0" indent="-285750" algn="l" rtl="0">
              <a:spcBef>
                <a:spcPts val="0"/>
              </a:spcBef>
              <a:spcAft>
                <a:spcPts val="0"/>
              </a:spcAft>
              <a:buFont typeface="Arial" panose="020B0604020202020204" pitchFamily="34" charset="0"/>
              <a:buChar char="•"/>
            </a:pPr>
            <a:r>
              <a:rPr lang="en-CA" sz="2400" b="1" dirty="0">
                <a:solidFill>
                  <a:schemeClr val="lt1"/>
                </a:solidFill>
                <a:latin typeface="Calibri"/>
                <a:cs typeface="Calibri"/>
                <a:sym typeface="Calibri"/>
              </a:rPr>
              <a:t>KCFN buys fish from our members</a:t>
            </a:r>
          </a:p>
          <a:p>
            <a:pPr marL="285750" lvl="8" indent="-285750">
              <a:buFont typeface="Arial" panose="020B0604020202020204" pitchFamily="34" charset="0"/>
              <a:buChar char="•"/>
            </a:pPr>
            <a:r>
              <a:rPr lang="en-CA" sz="2400" b="1" dirty="0">
                <a:solidFill>
                  <a:schemeClr val="lt1"/>
                </a:solidFill>
                <a:latin typeface="Calibri"/>
                <a:cs typeface="Calibri"/>
                <a:sym typeface="Calibri"/>
              </a:rPr>
              <a:t>Spring, Sockeye, Coho, and Chum Salmon</a:t>
            </a:r>
          </a:p>
          <a:p>
            <a:pPr marL="285750" lvl="7" indent="-285750">
              <a:buFont typeface="Arial" panose="020B0604020202020204" pitchFamily="34" charset="0"/>
              <a:buChar char="•"/>
            </a:pPr>
            <a:r>
              <a:rPr lang="en-CA" sz="2400" b="1" dirty="0">
                <a:solidFill>
                  <a:schemeClr val="lt1"/>
                </a:solidFill>
                <a:latin typeface="Calibri"/>
                <a:cs typeface="Calibri"/>
                <a:sym typeface="Calibri"/>
              </a:rPr>
              <a:t>Halibut</a:t>
            </a:r>
          </a:p>
          <a:p>
            <a:pPr marL="285750" lvl="7" indent="-285750">
              <a:buFont typeface="Arial" panose="020B0604020202020204" pitchFamily="34" charset="0"/>
              <a:buChar char="•"/>
            </a:pPr>
            <a:r>
              <a:rPr lang="en-CA" sz="2400" b="1" dirty="0">
                <a:solidFill>
                  <a:schemeClr val="lt1"/>
                </a:solidFill>
                <a:latin typeface="Calibri"/>
                <a:cs typeface="Calibri"/>
                <a:sym typeface="Calibri"/>
              </a:rPr>
              <a:t>Yellow Eye Rockfish</a:t>
            </a:r>
          </a:p>
          <a:p>
            <a:pPr marL="285750" lvl="7" indent="-285750">
              <a:buFont typeface="Arial" panose="020B0604020202020204" pitchFamily="34" charset="0"/>
              <a:buChar char="•"/>
            </a:pPr>
            <a:r>
              <a:rPr lang="en-CA" sz="2400" b="1" dirty="0">
                <a:solidFill>
                  <a:schemeClr val="lt1"/>
                </a:solidFill>
                <a:latin typeface="Calibri"/>
                <a:cs typeface="Calibri"/>
                <a:sym typeface="Calibri"/>
              </a:rPr>
              <a:t>Lingcod.</a:t>
            </a:r>
            <a:endParaRPr sz="2400" b="1" dirty="0">
              <a:solidFill>
                <a:schemeClr val="lt1"/>
              </a:solidFill>
              <a:latin typeface="Calibri"/>
              <a:cs typeface="Calibri"/>
            </a:endParaRPr>
          </a:p>
          <a:p>
            <a:pPr marL="0" marR="0" lvl="0" indent="0" algn="l" rtl="0">
              <a:spcBef>
                <a:spcPts val="0"/>
              </a:spcBef>
              <a:spcAft>
                <a:spcPts val="0"/>
              </a:spcAft>
              <a:buNone/>
            </a:pPr>
            <a:endParaRPr sz="2400" b="1" dirty="0">
              <a:solidFill>
                <a:schemeClr val="lt1"/>
              </a:solidFill>
              <a:latin typeface="Calibri"/>
              <a:ea typeface="Calibri"/>
              <a:cs typeface="Calibri"/>
              <a:sym typeface="Calibri"/>
            </a:endParaRPr>
          </a:p>
          <a:p>
            <a:pPr marL="0" marR="0" lvl="0" indent="0" algn="l" rtl="0">
              <a:spcBef>
                <a:spcPts val="0"/>
              </a:spcBef>
              <a:spcAft>
                <a:spcPts val="0"/>
              </a:spcAft>
              <a:buNone/>
            </a:pPr>
            <a:r>
              <a:rPr lang="en-CA" sz="2400" b="1" dirty="0">
                <a:solidFill>
                  <a:schemeClr val="lt1"/>
                </a:solidFill>
                <a:latin typeface="Calibri"/>
                <a:ea typeface="Calibri"/>
                <a:cs typeface="Calibri"/>
                <a:sym typeface="Calibri"/>
              </a:rPr>
              <a:t>Fishers are paid by the pound which in turn they are making a living.  Its a grassroots economic development tool.</a:t>
            </a:r>
            <a:endParaRPr sz="2400" dirty="0">
              <a:solidFill>
                <a:schemeClr val="lt1"/>
              </a:solidFill>
            </a:endParaRPr>
          </a:p>
          <a:p>
            <a:pPr marL="0" marR="0" lvl="0" indent="0" algn="l" rtl="0">
              <a:spcBef>
                <a:spcPts val="0"/>
              </a:spcBef>
              <a:spcAft>
                <a:spcPts val="0"/>
              </a:spcAft>
              <a:buNone/>
            </a:pPr>
            <a:endParaRPr sz="2400" b="1" dirty="0">
              <a:solidFill>
                <a:schemeClr val="lt1"/>
              </a:solidFill>
              <a:latin typeface="Calibri"/>
              <a:ea typeface="Calibri"/>
              <a:cs typeface="Calibri"/>
              <a:sym typeface="Calibri"/>
            </a:endParaRPr>
          </a:p>
          <a:p>
            <a:pPr marL="0" marR="0" lvl="0" indent="0" algn="l" rtl="0">
              <a:spcBef>
                <a:spcPts val="0"/>
              </a:spcBef>
              <a:spcAft>
                <a:spcPts val="0"/>
              </a:spcAft>
              <a:buNone/>
            </a:pPr>
            <a:r>
              <a:rPr lang="en-CA" sz="2400" b="1" dirty="0">
                <a:solidFill>
                  <a:schemeClr val="lt1"/>
                </a:solidFill>
                <a:latin typeface="Calibri"/>
                <a:ea typeface="Calibri"/>
                <a:cs typeface="Calibri"/>
                <a:sym typeface="Calibri"/>
              </a:rPr>
              <a:t>We are now including other types of seafood like clams, oysters, sea urchin, herring roe in our </a:t>
            </a:r>
            <a:r>
              <a:rPr lang="en-CA" sz="2400" b="1" dirty="0">
                <a:solidFill>
                  <a:schemeClr val="lt1"/>
                </a:solidFill>
                <a:latin typeface="Calibri"/>
                <a:cs typeface="Calibri"/>
                <a:sym typeface="Calibri"/>
              </a:rPr>
              <a:t>BUY BACK PROGRAM. </a:t>
            </a:r>
            <a:endParaRPr sz="2400" dirty="0">
              <a:solidFill>
                <a:schemeClr val="lt1"/>
              </a:solidFill>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4"/>
          <p:cNvSpPr/>
          <p:nvPr/>
        </p:nvSpPr>
        <p:spPr>
          <a:xfrm>
            <a:off x="755576" y="476672"/>
            <a:ext cx="7056784" cy="38318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900" b="1">
                <a:solidFill>
                  <a:srgbClr val="1F497D"/>
                </a:solidFill>
                <a:latin typeface="Arial"/>
                <a:ea typeface="Arial"/>
                <a:cs typeface="Arial"/>
                <a:sym typeface="Arial"/>
              </a:rPr>
              <a:t>Research Results </a:t>
            </a:r>
            <a:endParaRPr/>
          </a:p>
          <a:p>
            <a:pPr marL="0" marR="0" lvl="0" indent="0" algn="l" rtl="0">
              <a:spcBef>
                <a:spcPts val="0"/>
              </a:spcBef>
              <a:spcAft>
                <a:spcPts val="0"/>
              </a:spcAft>
              <a:buNone/>
            </a:pPr>
            <a:endParaRPr sz="900">
              <a:solidFill>
                <a:schemeClr val="dk1"/>
              </a:solidFill>
              <a:latin typeface="Arial"/>
              <a:ea typeface="Arial"/>
              <a:cs typeface="Arial"/>
              <a:sym typeface="Arial"/>
            </a:endParaRPr>
          </a:p>
          <a:p>
            <a:pPr marL="0" marR="0" lvl="0" indent="0" algn="l" rtl="0">
              <a:spcBef>
                <a:spcPts val="0"/>
              </a:spcBef>
              <a:spcAft>
                <a:spcPts val="0"/>
              </a:spcAft>
              <a:buNone/>
            </a:pPr>
            <a:r>
              <a:rPr lang="en-CA" sz="900" b="1">
                <a:solidFill>
                  <a:srgbClr val="1F497D"/>
                </a:solidFill>
                <a:latin typeface="Arial"/>
                <a:ea typeface="Arial"/>
                <a:cs typeface="Arial"/>
                <a:sym typeface="Arial"/>
              </a:rPr>
              <a:t>In August last year a group of researchers from Royal BC Museum, BC Environment  BC Parks and volunteers that were private consultants with expertise in gastropods (slugs/snails) and amphibians went to subalpine ridge MuQwin / Brooks to increase understanding of unique values associated with plant and animal communities in this glacial refugia. </a:t>
            </a:r>
            <a:endParaRPr/>
          </a:p>
          <a:p>
            <a:pPr marL="0" marR="0" lvl="0" indent="0" algn="l" rtl="0">
              <a:spcBef>
                <a:spcPts val="0"/>
              </a:spcBef>
              <a:spcAft>
                <a:spcPts val="0"/>
              </a:spcAft>
              <a:buNone/>
            </a:pPr>
            <a:endParaRPr sz="900" b="1">
              <a:solidFill>
                <a:srgbClr val="1F497D"/>
              </a:solidFill>
              <a:latin typeface="Arial"/>
              <a:ea typeface="Arial"/>
              <a:cs typeface="Arial"/>
              <a:sym typeface="Arial"/>
            </a:endParaRPr>
          </a:p>
          <a:p>
            <a:pPr marL="0" marR="0" lvl="0" indent="0" algn="l" rtl="0">
              <a:spcBef>
                <a:spcPts val="0"/>
              </a:spcBef>
              <a:spcAft>
                <a:spcPts val="0"/>
              </a:spcAft>
              <a:buNone/>
            </a:pPr>
            <a:r>
              <a:rPr lang="en-CA" sz="900" b="1">
                <a:solidFill>
                  <a:srgbClr val="1F497D"/>
                </a:solidFill>
                <a:latin typeface="Arial"/>
                <a:ea typeface="Arial"/>
                <a:cs typeface="Arial"/>
                <a:sym typeface="Arial"/>
              </a:rPr>
              <a:t>The rare Haida Gwaii slug was discovered to live in the small gnarled hemlock forests that lead from the ridge down in moist drainages. This find was amazing since this slug was only previously found on Haida Gwaii (as the namesake suggests). The information from Brooks trip fed into a federal status assessment on the species. The report is still under development and so the status of this species has not yet been determined by the Committee on the Status of Endangered Wildlife in Canada (COSEWIC). </a:t>
            </a:r>
            <a:endParaRPr sz="900" b="1">
              <a:solidFill>
                <a:schemeClr val="dk1"/>
              </a:solidFill>
              <a:latin typeface="Arial"/>
              <a:ea typeface="Arial"/>
              <a:cs typeface="Arial"/>
              <a:sym typeface="Arial"/>
            </a:endParaRPr>
          </a:p>
          <a:p>
            <a:pPr marL="0" marR="0" lvl="0" indent="0" algn="l" rtl="0">
              <a:spcBef>
                <a:spcPts val="0"/>
              </a:spcBef>
              <a:spcAft>
                <a:spcPts val="0"/>
              </a:spcAft>
              <a:buNone/>
            </a:pPr>
            <a:endParaRPr sz="900" b="1">
              <a:solidFill>
                <a:srgbClr val="1F497D"/>
              </a:solidFill>
              <a:latin typeface="Arial"/>
              <a:ea typeface="Arial"/>
              <a:cs typeface="Arial"/>
              <a:sym typeface="Arial"/>
            </a:endParaRPr>
          </a:p>
          <a:p>
            <a:pPr marL="0" marR="0" lvl="0" indent="0" algn="l" rtl="0">
              <a:spcBef>
                <a:spcPts val="0"/>
              </a:spcBef>
              <a:spcAft>
                <a:spcPts val="0"/>
              </a:spcAft>
              <a:buNone/>
            </a:pPr>
            <a:r>
              <a:rPr lang="en-CA" sz="900" b="1">
                <a:solidFill>
                  <a:srgbClr val="1F497D"/>
                </a:solidFill>
                <a:latin typeface="Arial"/>
                <a:ea typeface="Arial"/>
                <a:cs typeface="Arial"/>
                <a:sym typeface="Arial"/>
              </a:rPr>
              <a:t>Several Royal BC Museum Researchers were collecting spiders to determine the species assemblage of spiders in this area. Insects such as bees and moths were also collected.</a:t>
            </a:r>
            <a:endParaRPr sz="900" b="1">
              <a:solidFill>
                <a:schemeClr val="dk1"/>
              </a:solidFill>
              <a:latin typeface="Arial"/>
              <a:ea typeface="Arial"/>
              <a:cs typeface="Arial"/>
              <a:sym typeface="Arial"/>
            </a:endParaRPr>
          </a:p>
          <a:p>
            <a:pPr marL="0" marR="0" lvl="0" indent="0" algn="l" rtl="0">
              <a:spcBef>
                <a:spcPts val="0"/>
              </a:spcBef>
              <a:spcAft>
                <a:spcPts val="0"/>
              </a:spcAft>
              <a:buNone/>
            </a:pPr>
            <a:r>
              <a:rPr lang="en-CA" sz="900" b="1">
                <a:solidFill>
                  <a:srgbClr val="1F497D"/>
                </a:solidFill>
                <a:latin typeface="Arial"/>
                <a:ea typeface="Arial"/>
                <a:cs typeface="Arial"/>
                <a:sym typeface="Arial"/>
              </a:rPr>
              <a:t>Plant samples were collected to feed into a larger study that involves a Japanese researcher who is looking into the genetics of various alpine plants including Heathers. We are still waiting for the results from this analysis. </a:t>
            </a:r>
            <a:endParaRPr sz="900" b="1">
              <a:solidFill>
                <a:schemeClr val="dk1"/>
              </a:solidFill>
              <a:latin typeface="Arial"/>
              <a:ea typeface="Arial"/>
              <a:cs typeface="Arial"/>
              <a:sym typeface="Arial"/>
            </a:endParaRPr>
          </a:p>
          <a:p>
            <a:pPr marL="0" marR="0" lvl="0" indent="0" algn="l" rtl="0">
              <a:spcBef>
                <a:spcPts val="0"/>
              </a:spcBef>
              <a:spcAft>
                <a:spcPts val="0"/>
              </a:spcAft>
              <a:buNone/>
            </a:pPr>
            <a:endParaRPr sz="900" b="1">
              <a:solidFill>
                <a:srgbClr val="1F497D"/>
              </a:solidFill>
              <a:latin typeface="Arial"/>
              <a:ea typeface="Arial"/>
              <a:cs typeface="Arial"/>
              <a:sym typeface="Arial"/>
            </a:endParaRPr>
          </a:p>
          <a:p>
            <a:pPr marL="0" marR="0" lvl="0" indent="0" algn="l" rtl="0">
              <a:spcBef>
                <a:spcPts val="0"/>
              </a:spcBef>
              <a:spcAft>
                <a:spcPts val="0"/>
              </a:spcAft>
              <a:buNone/>
            </a:pPr>
            <a:r>
              <a:rPr lang="en-CA" sz="900" b="1">
                <a:solidFill>
                  <a:srgbClr val="1F497D"/>
                </a:solidFill>
                <a:latin typeface="Arial"/>
                <a:ea typeface="Arial"/>
                <a:cs typeface="Arial"/>
                <a:sym typeface="Arial"/>
              </a:rPr>
              <a:t>A rare blue-listed bat Keen’s Myotis bat was detected using a sound recording device and this will assist to feed into the species assessment for federal listing. Currently this species is not assessed federally because it is data deficient, meaning there is not enough information.</a:t>
            </a:r>
            <a:endParaRPr sz="900" b="1">
              <a:solidFill>
                <a:schemeClr val="dk1"/>
              </a:solidFill>
              <a:latin typeface="Arial"/>
              <a:ea typeface="Arial"/>
              <a:cs typeface="Arial"/>
              <a:sym typeface="Arial"/>
            </a:endParaRPr>
          </a:p>
          <a:p>
            <a:pPr marL="0" marR="0" lvl="0" indent="0" algn="l" rtl="0">
              <a:spcBef>
                <a:spcPts val="0"/>
              </a:spcBef>
              <a:spcAft>
                <a:spcPts val="0"/>
              </a:spcAft>
              <a:buNone/>
            </a:pPr>
            <a:endParaRPr sz="900" b="1">
              <a:solidFill>
                <a:srgbClr val="1F497D"/>
              </a:solidFill>
              <a:latin typeface="Arial"/>
              <a:ea typeface="Arial"/>
              <a:cs typeface="Arial"/>
              <a:sym typeface="Arial"/>
            </a:endParaRPr>
          </a:p>
          <a:p>
            <a:pPr marL="0" marR="0" lvl="0" indent="0" algn="l" rtl="0">
              <a:spcBef>
                <a:spcPts val="0"/>
              </a:spcBef>
              <a:spcAft>
                <a:spcPts val="0"/>
              </a:spcAft>
              <a:buNone/>
            </a:pPr>
            <a:r>
              <a:rPr lang="en-CA" sz="900" b="1">
                <a:solidFill>
                  <a:srgbClr val="1F497D"/>
                </a:solidFill>
                <a:latin typeface="Arial"/>
                <a:ea typeface="Arial"/>
                <a:cs typeface="Arial"/>
                <a:sym typeface="Arial"/>
              </a:rPr>
              <a:t>Roosevelt Elk sign tracks and scat were found just below the ridge, deer and bear scat/tracks were also found.</a:t>
            </a:r>
            <a:endParaRPr sz="900" b="1">
              <a:solidFill>
                <a:schemeClr val="dk1"/>
              </a:solidFill>
              <a:latin typeface="Arial"/>
              <a:ea typeface="Arial"/>
              <a:cs typeface="Arial"/>
              <a:sym typeface="Arial"/>
            </a:endParaRPr>
          </a:p>
          <a:p>
            <a:pPr marL="0" marR="0" lvl="0" indent="0" algn="l" rtl="0">
              <a:spcBef>
                <a:spcPts val="0"/>
              </a:spcBef>
              <a:spcAft>
                <a:spcPts val="0"/>
              </a:spcAft>
              <a:buNone/>
            </a:pPr>
            <a:endParaRPr sz="900" b="1">
              <a:solidFill>
                <a:srgbClr val="1F497D"/>
              </a:solidFill>
              <a:latin typeface="Arial"/>
              <a:ea typeface="Arial"/>
              <a:cs typeface="Arial"/>
              <a:sym typeface="Arial"/>
            </a:endParaRPr>
          </a:p>
          <a:p>
            <a:pPr marL="0" marR="0" lvl="0" indent="0" algn="l" rtl="0">
              <a:spcBef>
                <a:spcPts val="0"/>
              </a:spcBef>
              <a:spcAft>
                <a:spcPts val="0"/>
              </a:spcAft>
              <a:buNone/>
            </a:pPr>
            <a:r>
              <a:rPr lang="en-CA" sz="900" b="1">
                <a:solidFill>
                  <a:srgbClr val="1F497D"/>
                </a:solidFill>
                <a:latin typeface="Arial"/>
                <a:ea typeface="Arial"/>
                <a:cs typeface="Arial"/>
                <a:sym typeface="Arial"/>
              </a:rPr>
              <a:t>Several bird species were detected and of interest there were Peregrine Falcons that must have been nesting just below the ridge we were camped on.</a:t>
            </a:r>
            <a:endParaRPr sz="900" b="1">
              <a:solidFill>
                <a:schemeClr val="dk1"/>
              </a:solidFill>
              <a:latin typeface="Arial"/>
              <a:ea typeface="Arial"/>
              <a:cs typeface="Arial"/>
              <a:sym typeface="Arial"/>
            </a:endParaRPr>
          </a:p>
          <a:p>
            <a:pPr marL="0" marR="0" lvl="0" indent="0" algn="l" rtl="0">
              <a:spcBef>
                <a:spcPts val="0"/>
              </a:spcBef>
              <a:spcAft>
                <a:spcPts val="0"/>
              </a:spcAft>
              <a:buNone/>
            </a:pPr>
            <a:endParaRPr sz="900" b="1">
              <a:solidFill>
                <a:srgbClr val="1F497D"/>
              </a:solidFill>
              <a:latin typeface="Arial"/>
              <a:ea typeface="Arial"/>
              <a:cs typeface="Arial"/>
              <a:sym typeface="Arial"/>
            </a:endParaRPr>
          </a:p>
          <a:p>
            <a:pPr marL="0" marR="0" lvl="0" indent="0" algn="l" rtl="0">
              <a:spcBef>
                <a:spcPts val="0"/>
              </a:spcBef>
              <a:spcAft>
                <a:spcPts val="0"/>
              </a:spcAft>
              <a:buNone/>
            </a:pPr>
            <a:r>
              <a:rPr lang="en-CA" sz="900" b="1">
                <a:solidFill>
                  <a:srgbClr val="1F497D"/>
                </a:solidFill>
                <a:latin typeface="Arial"/>
                <a:ea typeface="Arial"/>
                <a:cs typeface="Arial"/>
                <a:sym typeface="Arial"/>
              </a:rPr>
              <a:t>This winter, all results should be in and a detailed  report will with this information that we can deliver to the FN.</a:t>
            </a:r>
            <a:endParaRPr sz="900" b="1">
              <a:solidFill>
                <a:schemeClr val="dk1"/>
              </a:solidFill>
              <a:latin typeface="Arial"/>
              <a:ea typeface="Arial"/>
              <a:cs typeface="Arial"/>
              <a:sym typeface="Arial"/>
            </a:endParaRPr>
          </a:p>
        </p:txBody>
      </p:sp>
      <p:pic>
        <p:nvPicPr>
          <p:cNvPr id="114" name="Google Shape;114;p4" descr="127.JPG"/>
          <p:cNvPicPr preferRelativeResize="0"/>
          <p:nvPr/>
        </p:nvPicPr>
        <p:blipFill rotWithShape="1">
          <a:blip r:embed="rId3">
            <a:alphaModFix/>
          </a:blip>
          <a:srcRect/>
          <a:stretch/>
        </p:blipFill>
        <p:spPr>
          <a:xfrm>
            <a:off x="0" y="7993"/>
            <a:ext cx="9144000" cy="6842014"/>
          </a:xfrm>
          <a:prstGeom prst="rect">
            <a:avLst/>
          </a:prstGeom>
          <a:noFill/>
          <a:ln>
            <a:noFill/>
          </a:ln>
        </p:spPr>
      </p:pic>
      <p:pic>
        <p:nvPicPr>
          <p:cNvPr id="115" name="Google Shape;115;p4"/>
          <p:cNvPicPr preferRelativeResize="0"/>
          <p:nvPr/>
        </p:nvPicPr>
        <p:blipFill rotWithShape="1">
          <a:blip r:embed="rId4">
            <a:alphaModFix/>
          </a:blip>
          <a:srcRect/>
          <a:stretch/>
        </p:blipFill>
        <p:spPr>
          <a:xfrm>
            <a:off x="196466" y="79874"/>
            <a:ext cx="3035829" cy="2276872"/>
          </a:xfrm>
          <a:prstGeom prst="rect">
            <a:avLst/>
          </a:prstGeom>
          <a:noFill/>
          <a:ln>
            <a:noFill/>
          </a:ln>
        </p:spPr>
      </p:pic>
      <p:pic>
        <p:nvPicPr>
          <p:cNvPr id="116" name="Google Shape;116;p4"/>
          <p:cNvPicPr preferRelativeResize="0"/>
          <p:nvPr/>
        </p:nvPicPr>
        <p:blipFill rotWithShape="1">
          <a:blip r:embed="rId5">
            <a:alphaModFix/>
          </a:blip>
          <a:srcRect/>
          <a:stretch/>
        </p:blipFill>
        <p:spPr>
          <a:xfrm>
            <a:off x="4411030" y="100279"/>
            <a:ext cx="3960440" cy="2276872"/>
          </a:xfrm>
          <a:prstGeom prst="rect">
            <a:avLst/>
          </a:prstGeom>
          <a:noFill/>
          <a:ln>
            <a:noFill/>
          </a:ln>
        </p:spPr>
      </p:pic>
      <p:pic>
        <p:nvPicPr>
          <p:cNvPr id="117" name="Google Shape;117;p4"/>
          <p:cNvPicPr preferRelativeResize="0"/>
          <p:nvPr/>
        </p:nvPicPr>
        <p:blipFill rotWithShape="1">
          <a:blip r:embed="rId6">
            <a:alphaModFix/>
          </a:blip>
          <a:srcRect/>
          <a:stretch/>
        </p:blipFill>
        <p:spPr>
          <a:xfrm>
            <a:off x="115447" y="3271332"/>
            <a:ext cx="2963821" cy="3503294"/>
          </a:xfrm>
          <a:prstGeom prst="rect">
            <a:avLst/>
          </a:prstGeom>
          <a:noFill/>
          <a:ln>
            <a:noFill/>
          </a:ln>
        </p:spPr>
      </p:pic>
      <p:pic>
        <p:nvPicPr>
          <p:cNvPr id="118" name="Google Shape;118;p4"/>
          <p:cNvPicPr preferRelativeResize="0"/>
          <p:nvPr/>
        </p:nvPicPr>
        <p:blipFill rotWithShape="1">
          <a:blip r:embed="rId7">
            <a:alphaModFix/>
          </a:blip>
          <a:srcRect/>
          <a:stretch/>
        </p:blipFill>
        <p:spPr>
          <a:xfrm>
            <a:off x="4411030" y="3301378"/>
            <a:ext cx="3960440" cy="3503294"/>
          </a:xfrm>
          <a:prstGeom prst="rect">
            <a:avLst/>
          </a:prstGeom>
          <a:noFill/>
          <a:ln>
            <a:noFill/>
          </a:ln>
        </p:spPr>
      </p:pic>
      <p:sp>
        <p:nvSpPr>
          <p:cNvPr id="119" name="Google Shape;119;p4"/>
          <p:cNvSpPr/>
          <p:nvPr/>
        </p:nvSpPr>
        <p:spPr>
          <a:xfrm>
            <a:off x="2771800" y="2451523"/>
            <a:ext cx="1728300" cy="6174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CA" sz="2200" b="1">
                <a:solidFill>
                  <a:schemeClr val="lt1"/>
                </a:solidFill>
                <a:latin typeface="Calibri"/>
                <a:ea typeface="Calibri"/>
                <a:cs typeface="Calibri"/>
                <a:sym typeface="Calibri"/>
              </a:rPr>
              <a:t>Buy Back Program</a:t>
            </a:r>
            <a:endParaRPr sz="18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5" descr="156.JPG"/>
          <p:cNvPicPr preferRelativeResize="0"/>
          <p:nvPr/>
        </p:nvPicPr>
        <p:blipFill rotWithShape="1">
          <a:blip r:embed="rId3">
            <a:alphaModFix/>
          </a:blip>
          <a:srcRect/>
          <a:stretch/>
        </p:blipFill>
        <p:spPr>
          <a:xfrm>
            <a:off x="-8709" y="-120605"/>
            <a:ext cx="9174805" cy="6842014"/>
          </a:xfrm>
          <a:prstGeom prst="rect">
            <a:avLst/>
          </a:prstGeom>
          <a:noFill/>
          <a:ln>
            <a:noFill/>
          </a:ln>
        </p:spPr>
      </p:pic>
      <p:sp>
        <p:nvSpPr>
          <p:cNvPr id="125" name="Google Shape;125;p5"/>
          <p:cNvSpPr txBox="1"/>
          <p:nvPr/>
        </p:nvSpPr>
        <p:spPr>
          <a:xfrm>
            <a:off x="179512" y="116633"/>
            <a:ext cx="4536504"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1200">
                <a:solidFill>
                  <a:schemeClr val="dk1"/>
                </a:solidFill>
                <a:latin typeface="Calibri"/>
                <a:ea typeface="Calibri"/>
                <a:cs typeface="Calibri"/>
                <a:sym typeface="Calibri"/>
              </a:rPr>
              <a:t> </a:t>
            </a:r>
            <a:endParaRPr/>
          </a:p>
        </p:txBody>
      </p:sp>
      <p:pic>
        <p:nvPicPr>
          <p:cNvPr id="126" name="Google Shape;126;p5"/>
          <p:cNvPicPr preferRelativeResize="0"/>
          <p:nvPr/>
        </p:nvPicPr>
        <p:blipFill rotWithShape="1">
          <a:blip r:embed="rId4">
            <a:alphaModFix/>
          </a:blip>
          <a:srcRect/>
          <a:stretch/>
        </p:blipFill>
        <p:spPr>
          <a:xfrm>
            <a:off x="360885" y="1478059"/>
            <a:ext cx="3456384" cy="3644685"/>
          </a:xfrm>
          <a:prstGeom prst="rect">
            <a:avLst/>
          </a:prstGeom>
          <a:noFill/>
          <a:ln>
            <a:noFill/>
          </a:ln>
        </p:spPr>
      </p:pic>
      <p:pic>
        <p:nvPicPr>
          <p:cNvPr id="127" name="Google Shape;127;p5"/>
          <p:cNvPicPr preferRelativeResize="0"/>
          <p:nvPr/>
        </p:nvPicPr>
        <p:blipFill rotWithShape="1">
          <a:blip r:embed="rId5">
            <a:alphaModFix/>
          </a:blip>
          <a:srcRect/>
          <a:stretch/>
        </p:blipFill>
        <p:spPr>
          <a:xfrm>
            <a:off x="4116177" y="1472979"/>
            <a:ext cx="4355131" cy="3637438"/>
          </a:xfrm>
          <a:prstGeom prst="rect">
            <a:avLst/>
          </a:prstGeom>
          <a:noFill/>
          <a:ln>
            <a:noFill/>
          </a:ln>
        </p:spPr>
      </p:pic>
      <p:sp>
        <p:nvSpPr>
          <p:cNvPr id="128" name="Google Shape;128;p5"/>
          <p:cNvSpPr/>
          <p:nvPr/>
        </p:nvSpPr>
        <p:spPr>
          <a:xfrm>
            <a:off x="251520" y="136591"/>
            <a:ext cx="3024336" cy="9144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CA" sz="2400" b="1" dirty="0">
                <a:solidFill>
                  <a:schemeClr val="lt1"/>
                </a:solidFill>
                <a:latin typeface="Calibri"/>
                <a:ea typeface="Calibri"/>
                <a:cs typeface="Calibri"/>
                <a:sym typeface="Calibri"/>
              </a:rPr>
              <a:t>KCFN FISHERS</a:t>
            </a:r>
            <a:endParaRPr sz="20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134" name="Google Shape;134;p6"/>
          <p:cNvPicPr preferRelativeResize="0"/>
          <p:nvPr/>
        </p:nvPicPr>
        <p:blipFill rotWithShape="1">
          <a:blip r:embed="rId3">
            <a:alphaModFix/>
          </a:blip>
          <a:srcRect/>
          <a:stretch/>
        </p:blipFill>
        <p:spPr>
          <a:xfrm>
            <a:off x="0" y="14111"/>
            <a:ext cx="9144000" cy="6843890"/>
          </a:xfrm>
          <a:prstGeom prst="rect">
            <a:avLst/>
          </a:prstGeom>
          <a:noFill/>
          <a:ln>
            <a:noFill/>
          </a:ln>
        </p:spPr>
      </p:pic>
      <p:sp>
        <p:nvSpPr>
          <p:cNvPr id="135" name="Google Shape;135;p6"/>
          <p:cNvSpPr/>
          <p:nvPr/>
        </p:nvSpPr>
        <p:spPr>
          <a:xfrm>
            <a:off x="107504" y="-79653"/>
            <a:ext cx="864096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 name="Google Shape;136;p6"/>
          <p:cNvSpPr txBox="1">
            <a:spLocks noGrp="1"/>
          </p:cNvSpPr>
          <p:nvPr>
            <p:ph type="title"/>
          </p:nvPr>
        </p:nvSpPr>
        <p:spPr>
          <a:xfrm>
            <a:off x="457200" y="274638"/>
            <a:ext cx="8229600" cy="922114"/>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CA" dirty="0"/>
              <a:t>SOCKEYE DISTRIBUTION</a:t>
            </a:r>
            <a:endParaRPr dirty="0"/>
          </a:p>
        </p:txBody>
      </p:sp>
      <p:sp>
        <p:nvSpPr>
          <p:cNvPr id="137" name="Google Shape;137;p6"/>
          <p:cNvSpPr txBox="1">
            <a:spLocks noGrp="1"/>
          </p:cNvSpPr>
          <p:nvPr>
            <p:ph type="body" idx="1"/>
          </p:nvPr>
        </p:nvSpPr>
        <p:spPr>
          <a:xfrm>
            <a:off x="457200" y="1290516"/>
            <a:ext cx="8229600" cy="5073427"/>
          </a:xfrm>
          <a:prstGeom prst="rect">
            <a:avLst/>
          </a:prstGeom>
          <a:noFill/>
          <a:ln>
            <a:noFill/>
          </a:ln>
        </p:spPr>
        <p:txBody>
          <a:bodyPr spcFirstLastPara="1" wrap="square" lIns="91425" tIns="45700" rIns="91425" bIns="45700" anchor="t" anchorCtr="0">
            <a:normAutofit fontScale="85000" lnSpcReduction="10000"/>
          </a:bodyPr>
          <a:lstStyle/>
          <a:p>
            <a:pPr marL="342900" lvl="0" indent="-342900" algn="l" rtl="0">
              <a:spcBef>
                <a:spcPts val="0"/>
              </a:spcBef>
              <a:spcAft>
                <a:spcPts val="0"/>
              </a:spcAft>
              <a:buClr>
                <a:srgbClr val="FF0000"/>
              </a:buClr>
              <a:buSzPct val="100000"/>
              <a:buChar char="•"/>
            </a:pPr>
            <a:r>
              <a:rPr lang="en-CA" b="1" dirty="0">
                <a:solidFill>
                  <a:schemeClr val="bg1"/>
                </a:solidFill>
              </a:rPr>
              <a:t>There is not much sockeye to harvest within KCFN territories.</a:t>
            </a:r>
          </a:p>
          <a:p>
            <a:pPr marL="342900" lvl="0" indent="-342900" algn="l" rtl="0">
              <a:spcBef>
                <a:spcPts val="0"/>
              </a:spcBef>
              <a:spcAft>
                <a:spcPts val="0"/>
              </a:spcAft>
              <a:buClr>
                <a:srgbClr val="FF0000"/>
              </a:buClr>
              <a:buSzPct val="100000"/>
              <a:buChar char="•"/>
            </a:pPr>
            <a:r>
              <a:rPr lang="en-CA" b="1" dirty="0">
                <a:solidFill>
                  <a:schemeClr val="bg1"/>
                </a:solidFill>
              </a:rPr>
              <a:t>KCFN contracts 2 commercial boats to harvest Sockeye in another area where we have harvesting rights.</a:t>
            </a:r>
          </a:p>
          <a:p>
            <a:pPr marL="342900" lvl="0" indent="-342900" algn="l" rtl="0">
              <a:spcBef>
                <a:spcPts val="0"/>
              </a:spcBef>
              <a:spcAft>
                <a:spcPts val="0"/>
              </a:spcAft>
              <a:buClr>
                <a:srgbClr val="FF0000"/>
              </a:buClr>
              <a:buSzPct val="100000"/>
              <a:buChar char="•"/>
            </a:pPr>
            <a:r>
              <a:rPr lang="en-CA" b="1" dirty="0">
                <a:solidFill>
                  <a:schemeClr val="bg1"/>
                </a:solidFill>
              </a:rPr>
              <a:t>Our truck collects the fish from the offload and moves it to Kyuquot where it is processed and distributed right away to members at home. </a:t>
            </a:r>
            <a:endParaRPr dirty="0">
              <a:solidFill>
                <a:schemeClr val="bg1"/>
              </a:solidFill>
            </a:endParaRPr>
          </a:p>
          <a:p>
            <a:pPr marL="342900" lvl="0" indent="-342900" algn="l" rtl="0">
              <a:spcBef>
                <a:spcPts val="592"/>
              </a:spcBef>
              <a:spcAft>
                <a:spcPts val="0"/>
              </a:spcAft>
              <a:buClr>
                <a:srgbClr val="FF0000"/>
              </a:buClr>
              <a:buSzPct val="100000"/>
              <a:buChar char="•"/>
            </a:pPr>
            <a:r>
              <a:rPr lang="en-CA" b="1" dirty="0">
                <a:solidFill>
                  <a:schemeClr val="bg1"/>
                </a:solidFill>
              </a:rPr>
              <a:t>The rest is then taken to a local cannery (partly owned by KCFN) where it is processed and vacuumed sealed for the members away from home. </a:t>
            </a:r>
            <a:endParaRPr dirty="0">
              <a:solidFill>
                <a:schemeClr val="bg1"/>
              </a:solidFill>
            </a:endParaRPr>
          </a:p>
          <a:p>
            <a:pPr marL="342900" lvl="0" indent="-342900" algn="l" rtl="0">
              <a:spcBef>
                <a:spcPts val="592"/>
              </a:spcBef>
              <a:spcAft>
                <a:spcPts val="0"/>
              </a:spcAft>
              <a:buClr>
                <a:srgbClr val="FF0000"/>
              </a:buClr>
              <a:buSzPct val="100000"/>
              <a:buChar char="•"/>
            </a:pPr>
            <a:r>
              <a:rPr lang="en-CA" b="1" dirty="0">
                <a:solidFill>
                  <a:schemeClr val="bg1"/>
                </a:solidFill>
              </a:rPr>
              <a:t>Amount of fish received depends on the allocation</a:t>
            </a:r>
            <a:endParaRPr dirty="0">
              <a:solidFill>
                <a:schemeClr val="bg1"/>
              </a:solidFill>
            </a:endParaRPr>
          </a:p>
          <a:p>
            <a:pPr marL="342900" lvl="0" indent="-154940" algn="l" rtl="0">
              <a:spcBef>
                <a:spcPts val="592"/>
              </a:spcBef>
              <a:spcAft>
                <a:spcPts val="0"/>
              </a:spcAft>
              <a:buClr>
                <a:schemeClr val="dk1"/>
              </a:buClr>
              <a:buSzPct val="100000"/>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7"/>
          <p:cNvPicPr preferRelativeResize="0"/>
          <p:nvPr/>
        </p:nvPicPr>
        <p:blipFill rotWithShape="1">
          <a:blip r:embed="rId3">
            <a:alphaModFix/>
          </a:blip>
          <a:srcRect/>
          <a:stretch/>
        </p:blipFill>
        <p:spPr>
          <a:xfrm flipH="1">
            <a:off x="899592" y="404664"/>
            <a:ext cx="2687964" cy="3024336"/>
          </a:xfrm>
          <a:prstGeom prst="rect">
            <a:avLst/>
          </a:prstGeom>
          <a:noFill/>
          <a:ln>
            <a:noFill/>
          </a:ln>
        </p:spPr>
      </p:pic>
      <p:pic>
        <p:nvPicPr>
          <p:cNvPr id="143" name="Google Shape;143;p7"/>
          <p:cNvPicPr preferRelativeResize="0"/>
          <p:nvPr/>
        </p:nvPicPr>
        <p:blipFill rotWithShape="1">
          <a:blip r:embed="rId4">
            <a:alphaModFix/>
          </a:blip>
          <a:srcRect/>
          <a:stretch/>
        </p:blipFill>
        <p:spPr>
          <a:xfrm>
            <a:off x="5472506" y="414319"/>
            <a:ext cx="2771902" cy="3014681"/>
          </a:xfrm>
          <a:prstGeom prst="rect">
            <a:avLst/>
          </a:prstGeom>
          <a:noFill/>
          <a:ln>
            <a:noFill/>
          </a:ln>
        </p:spPr>
      </p:pic>
      <p:pic>
        <p:nvPicPr>
          <p:cNvPr id="144" name="Google Shape;144;p7"/>
          <p:cNvPicPr preferRelativeResize="0"/>
          <p:nvPr/>
        </p:nvPicPr>
        <p:blipFill rotWithShape="1">
          <a:blip r:embed="rId5">
            <a:alphaModFix/>
          </a:blip>
          <a:srcRect/>
          <a:stretch/>
        </p:blipFill>
        <p:spPr>
          <a:xfrm>
            <a:off x="5503507" y="3861049"/>
            <a:ext cx="2708920" cy="2708920"/>
          </a:xfrm>
          <a:prstGeom prst="rect">
            <a:avLst/>
          </a:prstGeom>
          <a:noFill/>
          <a:ln>
            <a:noFill/>
          </a:ln>
        </p:spPr>
      </p:pic>
      <p:pic>
        <p:nvPicPr>
          <p:cNvPr id="145" name="Google Shape;145;p7"/>
          <p:cNvPicPr preferRelativeResize="0"/>
          <p:nvPr/>
        </p:nvPicPr>
        <p:blipFill rotWithShape="1">
          <a:blip r:embed="rId6">
            <a:alphaModFix/>
          </a:blip>
          <a:srcRect/>
          <a:stretch/>
        </p:blipFill>
        <p:spPr>
          <a:xfrm>
            <a:off x="899592" y="3861049"/>
            <a:ext cx="2687964" cy="259228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n-CA"/>
              <a:t>DISTRIBUTION</a:t>
            </a:r>
            <a:br>
              <a:rPr lang="en-CA"/>
            </a:br>
            <a:endParaRPr/>
          </a:p>
        </p:txBody>
      </p:sp>
      <p:sp>
        <p:nvSpPr>
          <p:cNvPr id="151" name="Google Shape;151;p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Clr>
                <a:schemeClr val="dk1"/>
              </a:buClr>
              <a:buSzPct val="100000"/>
              <a:buChar char="•"/>
            </a:pPr>
            <a:r>
              <a:rPr lang="en-CA" dirty="0"/>
              <a:t>Fish is distributed right away to the membership in Kyuquot until they receive their full allotment of each species of fish.</a:t>
            </a:r>
            <a:endParaRPr dirty="0"/>
          </a:p>
          <a:p>
            <a:pPr marL="342900" lvl="0" indent="-342900" algn="l" rtl="0">
              <a:spcBef>
                <a:spcPts val="400"/>
              </a:spcBef>
              <a:spcAft>
                <a:spcPts val="0"/>
              </a:spcAft>
              <a:buClr>
                <a:schemeClr val="dk1"/>
              </a:buClr>
              <a:buSzPct val="100000"/>
              <a:buChar char="•"/>
            </a:pPr>
            <a:r>
              <a:rPr lang="en-CA" dirty="0"/>
              <a:t>Fish that is going out to towns on Vancouver Island, Lower Mainland and the United States is cut up, vacuum sealed and put into freezers till there is enough fish to send out.  </a:t>
            </a:r>
          </a:p>
          <a:p>
            <a:pPr marL="342900" lvl="0" indent="-342900" algn="l" rtl="0">
              <a:spcBef>
                <a:spcPts val="400"/>
              </a:spcBef>
              <a:spcAft>
                <a:spcPts val="0"/>
              </a:spcAft>
              <a:buClr>
                <a:schemeClr val="dk1"/>
              </a:buClr>
              <a:buSzPct val="100000"/>
              <a:buChar char="•"/>
            </a:pPr>
            <a:r>
              <a:rPr lang="en-CA" dirty="0"/>
              <a:t>This procedure is done every time until everyone has their allotment of fish.  We have a crane truck which carries the totes of fish to the towns.  </a:t>
            </a:r>
            <a:endParaRPr dirty="0"/>
          </a:p>
          <a:p>
            <a:pPr marL="342900" lvl="0" indent="-215900" algn="l" rtl="0">
              <a:spcBef>
                <a:spcPts val="400"/>
              </a:spcBef>
              <a:spcAft>
                <a:spcPts val="0"/>
              </a:spcAft>
              <a:buClr>
                <a:schemeClr val="dk1"/>
              </a:buClr>
              <a:buSzPct val="100000"/>
              <a:buNone/>
            </a:pPr>
            <a:endParaRPr dirty="0"/>
          </a:p>
          <a:p>
            <a:pPr marL="342900" lvl="0" indent="-215900" algn="l" rtl="0">
              <a:spcBef>
                <a:spcPts val="400"/>
              </a:spcBef>
              <a:spcAft>
                <a:spcPts val="0"/>
              </a:spcAft>
              <a:buClr>
                <a:schemeClr val="dk1"/>
              </a:buClr>
              <a:buSzPct val="100000"/>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n-CA" dirty="0"/>
              <a:t>DISTRIBUTION</a:t>
            </a:r>
            <a:br>
              <a:rPr lang="en-CA" dirty="0"/>
            </a:br>
            <a:endParaRPr dirty="0"/>
          </a:p>
        </p:txBody>
      </p:sp>
      <p:sp>
        <p:nvSpPr>
          <p:cNvPr id="151" name="Google Shape;151;p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fontScale="92500" lnSpcReduction="10000"/>
          </a:bodyPr>
          <a:lstStyle/>
          <a:p>
            <a:pPr indent="-457200">
              <a:spcBef>
                <a:spcPts val="400"/>
              </a:spcBef>
              <a:buSzPct val="100000"/>
            </a:pPr>
            <a:r>
              <a:rPr lang="en-CA" dirty="0"/>
              <a:t>It is important to keep an updated data base of each member with their contact details so that you are able to let them know the date, time and place to pick up their fish in each town.  </a:t>
            </a:r>
          </a:p>
          <a:p>
            <a:pPr indent="-457200">
              <a:spcBef>
                <a:spcPts val="400"/>
              </a:spcBef>
              <a:buSzPct val="100000"/>
            </a:pPr>
            <a:r>
              <a:rPr lang="en-CA" dirty="0"/>
              <a:t>We use social media like Facebook to announce that fish is being distributed.  </a:t>
            </a:r>
          </a:p>
          <a:p>
            <a:pPr indent="-457200">
              <a:spcBef>
                <a:spcPts val="400"/>
              </a:spcBef>
              <a:buSzPct val="100000"/>
            </a:pPr>
            <a:r>
              <a:rPr lang="en-CA" dirty="0"/>
              <a:t>Majority of our members have </a:t>
            </a:r>
            <a:r>
              <a:rPr lang="en-CA" dirty="0" err="1"/>
              <a:t>facebook</a:t>
            </a:r>
            <a:r>
              <a:rPr lang="en-CA" dirty="0"/>
              <a:t> and then the members that are not on social media let their family and friends know.</a:t>
            </a:r>
          </a:p>
          <a:p>
            <a:pPr indent="-457200">
              <a:spcBef>
                <a:spcPts val="400"/>
              </a:spcBef>
              <a:buSzPct val="100000"/>
            </a:pPr>
            <a:r>
              <a:rPr lang="en-CA" dirty="0"/>
              <a:t>Communication in all forms is so important.</a:t>
            </a:r>
            <a:endParaRPr dirty="0"/>
          </a:p>
          <a:p>
            <a:pPr marL="342900" lvl="0" indent="-215900" algn="l" rtl="0">
              <a:spcBef>
                <a:spcPts val="400"/>
              </a:spcBef>
              <a:spcAft>
                <a:spcPts val="0"/>
              </a:spcAft>
              <a:buClr>
                <a:schemeClr val="dk1"/>
              </a:buClr>
              <a:buSzPct val="100000"/>
              <a:buNone/>
            </a:pPr>
            <a:endParaRPr dirty="0"/>
          </a:p>
        </p:txBody>
      </p:sp>
    </p:spTree>
    <p:extLst>
      <p:ext uri="{BB962C8B-B14F-4D97-AF65-F5344CB8AC3E}">
        <p14:creationId xmlns:p14="http://schemas.microsoft.com/office/powerpoint/2010/main" val="3823239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156" name="Google Shape;156;p10"/>
          <p:cNvPicPr preferRelativeResize="0"/>
          <p:nvPr/>
        </p:nvPicPr>
        <p:blipFill rotWithShape="1">
          <a:blip r:embed="rId3">
            <a:alphaModFix/>
          </a:blip>
          <a:srcRect/>
          <a:stretch/>
        </p:blipFill>
        <p:spPr>
          <a:xfrm flipH="1">
            <a:off x="395536" y="190400"/>
            <a:ext cx="2133086" cy="2636912"/>
          </a:xfrm>
          <a:prstGeom prst="rect">
            <a:avLst/>
          </a:prstGeom>
          <a:noFill/>
          <a:ln>
            <a:noFill/>
          </a:ln>
        </p:spPr>
      </p:pic>
      <p:pic>
        <p:nvPicPr>
          <p:cNvPr id="157" name="Google Shape;157;p10"/>
          <p:cNvPicPr preferRelativeResize="0"/>
          <p:nvPr/>
        </p:nvPicPr>
        <p:blipFill rotWithShape="1">
          <a:blip r:embed="rId4">
            <a:alphaModFix/>
          </a:blip>
          <a:srcRect/>
          <a:stretch/>
        </p:blipFill>
        <p:spPr>
          <a:xfrm>
            <a:off x="3203848" y="223896"/>
            <a:ext cx="1965476" cy="2636912"/>
          </a:xfrm>
          <a:prstGeom prst="rect">
            <a:avLst/>
          </a:prstGeom>
          <a:noFill/>
          <a:ln>
            <a:noFill/>
          </a:ln>
        </p:spPr>
      </p:pic>
      <p:pic>
        <p:nvPicPr>
          <p:cNvPr id="158" name="Google Shape;158;p10"/>
          <p:cNvPicPr preferRelativeResize="0"/>
          <p:nvPr/>
        </p:nvPicPr>
        <p:blipFill rotWithShape="1">
          <a:blip r:embed="rId5">
            <a:alphaModFix/>
          </a:blip>
          <a:srcRect/>
          <a:stretch/>
        </p:blipFill>
        <p:spPr>
          <a:xfrm>
            <a:off x="5724128" y="260648"/>
            <a:ext cx="1900497" cy="2549735"/>
          </a:xfrm>
          <a:prstGeom prst="rect">
            <a:avLst/>
          </a:prstGeom>
          <a:noFill/>
          <a:ln>
            <a:noFill/>
          </a:ln>
        </p:spPr>
      </p:pic>
      <p:pic>
        <p:nvPicPr>
          <p:cNvPr id="159" name="Google Shape;159;p10"/>
          <p:cNvPicPr preferRelativeResize="0"/>
          <p:nvPr/>
        </p:nvPicPr>
        <p:blipFill rotWithShape="1">
          <a:blip r:embed="rId6">
            <a:alphaModFix/>
          </a:blip>
          <a:srcRect/>
          <a:stretch/>
        </p:blipFill>
        <p:spPr>
          <a:xfrm>
            <a:off x="395536" y="3212976"/>
            <a:ext cx="2133086" cy="2996952"/>
          </a:xfrm>
          <a:prstGeom prst="rect">
            <a:avLst/>
          </a:prstGeom>
          <a:noFill/>
          <a:ln>
            <a:noFill/>
          </a:ln>
        </p:spPr>
      </p:pic>
      <p:pic>
        <p:nvPicPr>
          <p:cNvPr id="160" name="Google Shape;160;p10"/>
          <p:cNvPicPr preferRelativeResize="0"/>
          <p:nvPr/>
        </p:nvPicPr>
        <p:blipFill rotWithShape="1">
          <a:blip r:embed="rId7">
            <a:alphaModFix/>
          </a:blip>
          <a:srcRect/>
          <a:stretch/>
        </p:blipFill>
        <p:spPr>
          <a:xfrm>
            <a:off x="3195789" y="3212976"/>
            <a:ext cx="1973535" cy="2952328"/>
          </a:xfrm>
          <a:prstGeom prst="rect">
            <a:avLst/>
          </a:prstGeom>
          <a:noFill/>
          <a:ln>
            <a:noFill/>
          </a:ln>
        </p:spPr>
      </p:pic>
      <p:pic>
        <p:nvPicPr>
          <p:cNvPr id="161" name="Google Shape;161;p10"/>
          <p:cNvPicPr preferRelativeResize="0"/>
          <p:nvPr/>
        </p:nvPicPr>
        <p:blipFill rotWithShape="1">
          <a:blip r:embed="rId8">
            <a:alphaModFix/>
          </a:blip>
          <a:srcRect/>
          <a:stretch/>
        </p:blipFill>
        <p:spPr>
          <a:xfrm>
            <a:off x="5648466" y="3212976"/>
            <a:ext cx="2051819" cy="295232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9"/>
          <p:cNvSpPr/>
          <p:nvPr/>
        </p:nvSpPr>
        <p:spPr>
          <a:xfrm>
            <a:off x="323528" y="548680"/>
            <a:ext cx="8352928" cy="526293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000"/>
              <a:buFont typeface="Arial"/>
              <a:buChar char="•"/>
            </a:pPr>
            <a:endParaRPr lang="en-CA" sz="20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000"/>
              <a:buFont typeface="Arial"/>
              <a:buChar char="•"/>
            </a:pPr>
            <a:r>
              <a:rPr lang="en-CA" sz="2000" dirty="0">
                <a:solidFill>
                  <a:schemeClr val="dk1"/>
                </a:solidFill>
                <a:latin typeface="Calibri"/>
                <a:ea typeface="Calibri"/>
                <a:cs typeface="Calibri"/>
                <a:sym typeface="Calibri"/>
              </a:rPr>
              <a:t>When we have extra fish, we have it smoked and canned for distribution.  </a:t>
            </a:r>
          </a:p>
          <a:p>
            <a:pPr marR="0" lvl="0" algn="l" rtl="0">
              <a:spcBef>
                <a:spcPts val="0"/>
              </a:spcBef>
              <a:spcAft>
                <a:spcPts val="0"/>
              </a:spcAft>
              <a:buClr>
                <a:schemeClr val="dk1"/>
              </a:buClr>
              <a:buSzPts val="2000"/>
            </a:pPr>
            <a:endParaRPr lang="en-CA" sz="20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000"/>
              <a:buFont typeface="Arial"/>
              <a:buChar char="•"/>
            </a:pPr>
            <a:r>
              <a:rPr lang="en-CA" sz="2000" dirty="0">
                <a:solidFill>
                  <a:schemeClr val="dk1"/>
                </a:solidFill>
                <a:latin typeface="Calibri"/>
                <a:ea typeface="Calibri"/>
                <a:cs typeface="Calibri"/>
                <a:sym typeface="Calibri"/>
              </a:rPr>
              <a:t>We distribute extra canned fish to the elders for the winter months.</a:t>
            </a:r>
            <a:endParaRPr dirty="0"/>
          </a:p>
          <a:p>
            <a:pPr marL="285750" marR="0" lvl="0" indent="-158750" algn="l" rtl="0">
              <a:spcBef>
                <a:spcPts val="0"/>
              </a:spcBef>
              <a:spcAft>
                <a:spcPts val="0"/>
              </a:spcAft>
              <a:buClr>
                <a:schemeClr val="dk1"/>
              </a:buClr>
              <a:buSzPts val="2000"/>
              <a:buFont typeface="Arial"/>
              <a:buNone/>
            </a:pPr>
            <a:endParaRPr sz="20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000"/>
              <a:buFont typeface="Arial"/>
              <a:buChar char="•"/>
            </a:pPr>
            <a:r>
              <a:rPr lang="en-CA" sz="2000" dirty="0">
                <a:solidFill>
                  <a:schemeClr val="dk1"/>
                </a:solidFill>
                <a:latin typeface="Calibri"/>
                <a:ea typeface="Calibri"/>
                <a:cs typeface="Calibri"/>
                <a:sym typeface="Calibri"/>
              </a:rPr>
              <a:t>Herring have not been </a:t>
            </a:r>
            <a:r>
              <a:rPr lang="en-CA" sz="2000" dirty="0" err="1">
                <a:solidFill>
                  <a:schemeClr val="dk1"/>
                </a:solidFill>
                <a:latin typeface="Calibri"/>
                <a:ea typeface="Calibri"/>
                <a:cs typeface="Calibri"/>
                <a:sym typeface="Calibri"/>
              </a:rPr>
              <a:t>plentify</a:t>
            </a:r>
            <a:r>
              <a:rPr lang="en-CA" sz="2000" dirty="0">
                <a:solidFill>
                  <a:schemeClr val="dk1"/>
                </a:solidFill>
                <a:latin typeface="Calibri"/>
                <a:ea typeface="Calibri"/>
                <a:cs typeface="Calibri"/>
                <a:sym typeface="Calibri"/>
              </a:rPr>
              <a:t> on the West Coast of Vancouver Island for some time, therefor KCFN also buys </a:t>
            </a:r>
            <a:r>
              <a:rPr lang="en-CA" sz="2000" dirty="0" err="1">
                <a:solidFill>
                  <a:schemeClr val="dk1"/>
                </a:solidFill>
                <a:latin typeface="Calibri"/>
                <a:ea typeface="Calibri"/>
                <a:cs typeface="Calibri"/>
                <a:sym typeface="Calibri"/>
              </a:rPr>
              <a:t>Kwakmis</a:t>
            </a:r>
            <a:r>
              <a:rPr lang="en-CA" sz="2000" dirty="0">
                <a:solidFill>
                  <a:schemeClr val="dk1"/>
                </a:solidFill>
                <a:latin typeface="Calibri"/>
                <a:ea typeface="Calibri"/>
                <a:cs typeface="Calibri"/>
                <a:sym typeface="Calibri"/>
              </a:rPr>
              <a:t> (Herring Roe on Kelp) from other Nations to supply this important traditional food to all membership. Elders love it!</a:t>
            </a:r>
          </a:p>
          <a:p>
            <a:pPr marL="285750" marR="0" lvl="0" indent="-285750" algn="l" rtl="0">
              <a:spcBef>
                <a:spcPts val="0"/>
              </a:spcBef>
              <a:spcAft>
                <a:spcPts val="0"/>
              </a:spcAft>
              <a:buClr>
                <a:schemeClr val="dk1"/>
              </a:buClr>
              <a:buSzPts val="2000"/>
              <a:buFont typeface="Arial"/>
              <a:buChar char="•"/>
            </a:pPr>
            <a:endParaRPr sz="2000" dirty="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Arial"/>
              <a:buChar char="•"/>
            </a:pPr>
            <a:r>
              <a:rPr lang="en-CA" sz="2000" dirty="0" err="1">
                <a:solidFill>
                  <a:schemeClr val="dk1"/>
                </a:solidFill>
                <a:latin typeface="Calibri"/>
                <a:ea typeface="Calibri"/>
                <a:cs typeface="Calibri"/>
                <a:sym typeface="Calibri"/>
              </a:rPr>
              <a:t>Tlu’unim</a:t>
            </a:r>
            <a:r>
              <a:rPr lang="en-CA" sz="2000" dirty="0">
                <a:solidFill>
                  <a:schemeClr val="dk1"/>
                </a:solidFill>
                <a:latin typeface="Calibri"/>
                <a:ea typeface="Calibri"/>
                <a:cs typeface="Calibri"/>
                <a:sym typeface="Calibri"/>
              </a:rPr>
              <a:t> (Elk) is part of yearly harvest.  This year we had a allocation of 2 Roosevelt Elk.  1 goes to an individual and the 2</a:t>
            </a:r>
            <a:r>
              <a:rPr lang="en-CA" sz="2000" baseline="30000" dirty="0">
                <a:solidFill>
                  <a:schemeClr val="dk1"/>
                </a:solidFill>
                <a:latin typeface="Calibri"/>
                <a:ea typeface="Calibri"/>
                <a:cs typeface="Calibri"/>
                <a:sym typeface="Calibri"/>
              </a:rPr>
              <a:t>nd</a:t>
            </a:r>
            <a:r>
              <a:rPr lang="en-CA" sz="2000" dirty="0">
                <a:solidFill>
                  <a:schemeClr val="dk1"/>
                </a:solidFill>
                <a:latin typeface="Calibri"/>
                <a:ea typeface="Calibri"/>
                <a:cs typeface="Calibri"/>
                <a:sym typeface="Calibri"/>
              </a:rPr>
              <a:t> elk that is harvested is distributed to the members in Kyuquot and again the emphasis is making sure the elders receive their traditional foods.</a:t>
            </a:r>
            <a:endParaRPr dirty="0"/>
          </a:p>
          <a:p>
            <a:pPr marL="0" marR="0" lvl="0" indent="0" algn="l" rtl="0">
              <a:spcBef>
                <a:spcPts val="0"/>
              </a:spcBef>
              <a:spcAft>
                <a:spcPts val="0"/>
              </a:spcAft>
              <a:buNone/>
            </a:pPr>
            <a:endParaRPr sz="2000" dirty="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dirty="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dirty="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11"/>
          <p:cNvSpPr txBox="1"/>
          <p:nvPr/>
        </p:nvSpPr>
        <p:spPr>
          <a:xfrm>
            <a:off x="1835696" y="1052736"/>
            <a:ext cx="396044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72" name="Google Shape;172;p11" descr="C:\Users\btblackm\AppData\Local\Microsoft\Windows\Temporary Internet Files\Content.Outlook\LVDJHO1Z\solander1.jpg"/>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173" name="Google Shape;173;p11"/>
          <p:cNvSpPr txBox="1"/>
          <p:nvPr/>
        </p:nvSpPr>
        <p:spPr>
          <a:xfrm>
            <a:off x="431965" y="729570"/>
            <a:ext cx="469206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1800">
                <a:solidFill>
                  <a:schemeClr val="dk1"/>
                </a:solidFill>
                <a:latin typeface="Calibri"/>
                <a:ea typeface="Calibri"/>
                <a:cs typeface="Calibri"/>
                <a:sym typeface="Calibri"/>
              </a:rPr>
              <a:t>  </a:t>
            </a:r>
            <a:endParaRPr/>
          </a:p>
        </p:txBody>
      </p:sp>
      <p:sp>
        <p:nvSpPr>
          <p:cNvPr id="174" name="Google Shape;174;p11"/>
          <p:cNvSpPr/>
          <p:nvPr/>
        </p:nvSpPr>
        <p:spPr>
          <a:xfrm>
            <a:off x="0" y="8613576"/>
            <a:ext cx="396044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1800">
                <a:solidFill>
                  <a:schemeClr val="dk1"/>
                </a:solidFill>
                <a:latin typeface="Arial"/>
                <a:ea typeface="Arial"/>
                <a:cs typeface="Arial"/>
                <a:sym typeface="Arial"/>
              </a:rPr>
              <a:t>.</a:t>
            </a:r>
            <a:endParaRPr sz="2800">
              <a:solidFill>
                <a:schemeClr val="dk1"/>
              </a:solidFill>
              <a:latin typeface="Arial"/>
              <a:ea typeface="Arial"/>
              <a:cs typeface="Arial"/>
              <a:sym typeface="Arial"/>
            </a:endParaRPr>
          </a:p>
        </p:txBody>
      </p:sp>
      <p:pic>
        <p:nvPicPr>
          <p:cNvPr id="175" name="Google Shape;175;p11"/>
          <p:cNvPicPr preferRelativeResize="0"/>
          <p:nvPr/>
        </p:nvPicPr>
        <p:blipFill rotWithShape="1">
          <a:blip r:embed="rId4">
            <a:alphaModFix/>
          </a:blip>
          <a:srcRect/>
          <a:stretch/>
        </p:blipFill>
        <p:spPr>
          <a:xfrm flipH="1">
            <a:off x="431965" y="260648"/>
            <a:ext cx="1923678" cy="2564904"/>
          </a:xfrm>
          <a:prstGeom prst="rect">
            <a:avLst/>
          </a:prstGeom>
          <a:noFill/>
          <a:ln>
            <a:noFill/>
          </a:ln>
        </p:spPr>
      </p:pic>
      <p:pic>
        <p:nvPicPr>
          <p:cNvPr id="176" name="Google Shape;176;p11"/>
          <p:cNvPicPr preferRelativeResize="0"/>
          <p:nvPr/>
        </p:nvPicPr>
        <p:blipFill rotWithShape="1">
          <a:blip r:embed="rId5">
            <a:alphaModFix/>
          </a:blip>
          <a:srcRect/>
          <a:stretch/>
        </p:blipFill>
        <p:spPr>
          <a:xfrm>
            <a:off x="2699792" y="260508"/>
            <a:ext cx="1872208" cy="2564904"/>
          </a:xfrm>
          <a:prstGeom prst="rect">
            <a:avLst/>
          </a:prstGeom>
          <a:noFill/>
          <a:ln>
            <a:noFill/>
          </a:ln>
        </p:spPr>
      </p:pic>
      <p:pic>
        <p:nvPicPr>
          <p:cNvPr id="177" name="Google Shape;177;p11"/>
          <p:cNvPicPr preferRelativeResize="0"/>
          <p:nvPr/>
        </p:nvPicPr>
        <p:blipFill rotWithShape="1">
          <a:blip r:embed="rId6">
            <a:alphaModFix/>
          </a:blip>
          <a:srcRect/>
          <a:stretch/>
        </p:blipFill>
        <p:spPr>
          <a:xfrm>
            <a:off x="4847370" y="260508"/>
            <a:ext cx="1872208" cy="2564904"/>
          </a:xfrm>
          <a:prstGeom prst="rect">
            <a:avLst/>
          </a:prstGeom>
          <a:noFill/>
          <a:ln>
            <a:noFill/>
          </a:ln>
        </p:spPr>
      </p:pic>
      <p:pic>
        <p:nvPicPr>
          <p:cNvPr id="178" name="Google Shape;178;p11"/>
          <p:cNvPicPr preferRelativeResize="0"/>
          <p:nvPr/>
        </p:nvPicPr>
        <p:blipFill rotWithShape="1">
          <a:blip r:embed="rId7">
            <a:alphaModFix/>
          </a:blip>
          <a:srcRect/>
          <a:stretch/>
        </p:blipFill>
        <p:spPr>
          <a:xfrm>
            <a:off x="6876256" y="260369"/>
            <a:ext cx="2160240" cy="2564905"/>
          </a:xfrm>
          <a:prstGeom prst="rect">
            <a:avLst/>
          </a:prstGeom>
          <a:noFill/>
          <a:ln>
            <a:noFill/>
          </a:ln>
        </p:spPr>
      </p:pic>
      <p:pic>
        <p:nvPicPr>
          <p:cNvPr id="179" name="Google Shape;179;p11"/>
          <p:cNvPicPr preferRelativeResize="0"/>
          <p:nvPr/>
        </p:nvPicPr>
        <p:blipFill rotWithShape="1">
          <a:blip r:embed="rId8">
            <a:alphaModFix/>
          </a:blip>
          <a:srcRect/>
          <a:stretch/>
        </p:blipFill>
        <p:spPr>
          <a:xfrm flipH="1">
            <a:off x="431961" y="3294474"/>
            <a:ext cx="1923677" cy="2564905"/>
          </a:xfrm>
          <a:prstGeom prst="rect">
            <a:avLst/>
          </a:prstGeom>
          <a:noFill/>
          <a:ln>
            <a:noFill/>
          </a:ln>
        </p:spPr>
      </p:pic>
      <p:pic>
        <p:nvPicPr>
          <p:cNvPr id="180" name="Google Shape;180;p11"/>
          <p:cNvPicPr preferRelativeResize="0"/>
          <p:nvPr/>
        </p:nvPicPr>
        <p:blipFill rotWithShape="1">
          <a:blip r:embed="rId9">
            <a:alphaModFix/>
          </a:blip>
          <a:srcRect/>
          <a:stretch/>
        </p:blipFill>
        <p:spPr>
          <a:xfrm>
            <a:off x="2699792" y="3294334"/>
            <a:ext cx="1872207" cy="2641085"/>
          </a:xfrm>
          <a:prstGeom prst="rect">
            <a:avLst/>
          </a:prstGeom>
          <a:noFill/>
          <a:ln>
            <a:noFill/>
          </a:ln>
        </p:spPr>
      </p:pic>
      <p:pic>
        <p:nvPicPr>
          <p:cNvPr id="181" name="Google Shape;181;p11"/>
          <p:cNvPicPr preferRelativeResize="0"/>
          <p:nvPr/>
        </p:nvPicPr>
        <p:blipFill rotWithShape="1">
          <a:blip r:embed="rId10">
            <a:alphaModFix/>
          </a:blip>
          <a:srcRect/>
          <a:stretch/>
        </p:blipFill>
        <p:spPr>
          <a:xfrm>
            <a:off x="4837107" y="3294195"/>
            <a:ext cx="1882472" cy="2641085"/>
          </a:xfrm>
          <a:prstGeom prst="rect">
            <a:avLst/>
          </a:prstGeom>
          <a:noFill/>
          <a:ln>
            <a:noFill/>
          </a:ln>
        </p:spPr>
      </p:pic>
      <p:pic>
        <p:nvPicPr>
          <p:cNvPr id="182" name="Google Shape;182;p11"/>
          <p:cNvPicPr preferRelativeResize="0"/>
          <p:nvPr/>
        </p:nvPicPr>
        <p:blipFill rotWithShape="1">
          <a:blip r:embed="rId11">
            <a:alphaModFix/>
          </a:blip>
          <a:srcRect/>
          <a:stretch/>
        </p:blipFill>
        <p:spPr>
          <a:xfrm>
            <a:off x="6876255" y="3294056"/>
            <a:ext cx="2160239" cy="264122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12" descr="061.JPG"/>
          <p:cNvPicPr preferRelativeResize="0"/>
          <p:nvPr/>
        </p:nvPicPr>
        <p:blipFill rotWithShape="1">
          <a:blip r:embed="rId3">
            <a:alphaModFix/>
          </a:blip>
          <a:srcRect/>
          <a:stretch/>
        </p:blipFill>
        <p:spPr>
          <a:xfrm>
            <a:off x="2866" y="-171400"/>
            <a:ext cx="9144000" cy="7029400"/>
          </a:xfrm>
          <a:prstGeom prst="rect">
            <a:avLst/>
          </a:prstGeom>
          <a:noFill/>
          <a:ln>
            <a:noFill/>
          </a:ln>
        </p:spPr>
      </p:pic>
      <p:sp>
        <p:nvSpPr>
          <p:cNvPr id="188" name="Google Shape;188;p12"/>
          <p:cNvSpPr txBox="1"/>
          <p:nvPr/>
        </p:nvSpPr>
        <p:spPr>
          <a:xfrm>
            <a:off x="251520" y="188640"/>
            <a:ext cx="8208912" cy="3139281"/>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FF0000"/>
              </a:buClr>
              <a:buSzPts val="1800"/>
              <a:buFont typeface="Arial"/>
              <a:buChar char="•"/>
            </a:pPr>
            <a:r>
              <a:rPr lang="en-CA" sz="1800" b="1" dirty="0">
                <a:solidFill>
                  <a:schemeClr val="tx1"/>
                </a:solidFill>
                <a:latin typeface="Calibri"/>
                <a:ea typeface="Calibri"/>
                <a:cs typeface="Calibri"/>
                <a:sym typeface="Calibri"/>
              </a:rPr>
              <a:t>July 2024 we built a traditional clam garden in </a:t>
            </a:r>
            <a:r>
              <a:rPr lang="en-CA" sz="1800" b="1" dirty="0" err="1">
                <a:solidFill>
                  <a:schemeClr val="tx1"/>
                </a:solidFill>
                <a:latin typeface="Calibri"/>
                <a:ea typeface="Calibri"/>
                <a:cs typeface="Calibri"/>
                <a:sym typeface="Calibri"/>
              </a:rPr>
              <a:t>Malksope</a:t>
            </a:r>
            <a:r>
              <a:rPr lang="en-CA" sz="1800" b="1" dirty="0">
                <a:solidFill>
                  <a:schemeClr val="tx1"/>
                </a:solidFill>
                <a:latin typeface="Calibri"/>
                <a:ea typeface="Calibri"/>
                <a:cs typeface="Calibri"/>
                <a:sym typeface="Calibri"/>
              </a:rPr>
              <a:t> Inlet in the KCFN territory with the help of Coastal Voices, KCFN Lands and Resources Department, KCFN </a:t>
            </a:r>
            <a:r>
              <a:rPr lang="en-CA" sz="1800" b="1" dirty="0" err="1">
                <a:solidFill>
                  <a:schemeClr val="tx1"/>
                </a:solidFill>
                <a:latin typeface="Calibri"/>
                <a:ea typeface="Calibri"/>
                <a:cs typeface="Calibri"/>
                <a:sym typeface="Calibri"/>
              </a:rPr>
              <a:t>Witwaak</a:t>
            </a:r>
            <a:r>
              <a:rPr lang="en-CA" sz="1800" b="1" dirty="0">
                <a:solidFill>
                  <a:schemeClr val="tx1"/>
                </a:solidFill>
                <a:latin typeface="Calibri"/>
                <a:ea typeface="Calibri"/>
                <a:cs typeface="Calibri"/>
                <a:sym typeface="Calibri"/>
              </a:rPr>
              <a:t> and the </a:t>
            </a:r>
            <a:r>
              <a:rPr lang="en-CA" sz="1800" b="1" dirty="0" err="1">
                <a:solidFill>
                  <a:schemeClr val="tx1"/>
                </a:solidFill>
                <a:latin typeface="Calibri"/>
                <a:ea typeface="Calibri"/>
                <a:cs typeface="Calibri"/>
                <a:sym typeface="Calibri"/>
              </a:rPr>
              <a:t>Nuu</a:t>
            </a:r>
            <a:r>
              <a:rPr lang="en-CA" sz="1800" b="1" dirty="0">
                <a:solidFill>
                  <a:schemeClr val="tx1"/>
                </a:solidFill>
                <a:latin typeface="Calibri"/>
                <a:ea typeface="Calibri"/>
                <a:cs typeface="Calibri"/>
                <a:sym typeface="Calibri"/>
              </a:rPr>
              <a:t> </a:t>
            </a:r>
            <a:r>
              <a:rPr lang="en-CA" sz="1800" b="1" dirty="0" err="1">
                <a:solidFill>
                  <a:schemeClr val="tx1"/>
                </a:solidFill>
                <a:latin typeface="Calibri"/>
                <a:ea typeface="Calibri"/>
                <a:cs typeface="Calibri"/>
                <a:sym typeface="Calibri"/>
              </a:rPr>
              <a:t>chah</a:t>
            </a:r>
            <a:r>
              <a:rPr lang="en-CA" sz="1800" b="1" dirty="0">
                <a:solidFill>
                  <a:schemeClr val="tx1"/>
                </a:solidFill>
                <a:latin typeface="Calibri"/>
                <a:ea typeface="Calibri"/>
                <a:cs typeface="Calibri"/>
                <a:sym typeface="Calibri"/>
              </a:rPr>
              <a:t> </a:t>
            </a:r>
            <a:r>
              <a:rPr lang="en-CA" sz="1800" b="1" dirty="0" err="1">
                <a:solidFill>
                  <a:schemeClr val="tx1"/>
                </a:solidFill>
                <a:latin typeface="Calibri"/>
                <a:ea typeface="Calibri"/>
                <a:cs typeface="Calibri"/>
                <a:sym typeface="Calibri"/>
              </a:rPr>
              <a:t>nulth</a:t>
            </a:r>
            <a:r>
              <a:rPr lang="en-CA" sz="1800" b="1" dirty="0">
                <a:solidFill>
                  <a:schemeClr val="tx1"/>
                </a:solidFill>
                <a:latin typeface="Calibri"/>
                <a:ea typeface="Calibri"/>
                <a:cs typeface="Calibri"/>
                <a:sym typeface="Calibri"/>
              </a:rPr>
              <a:t> Youth Warriors Program along with Hereditary Chiefs and KCFN members.</a:t>
            </a:r>
            <a:endParaRPr dirty="0">
              <a:solidFill>
                <a:schemeClr val="tx1"/>
              </a:solidFill>
            </a:endParaRPr>
          </a:p>
          <a:p>
            <a:pPr marL="285750" marR="0" lvl="0" indent="-171450" algn="l" rtl="0">
              <a:spcBef>
                <a:spcPts val="0"/>
              </a:spcBef>
              <a:spcAft>
                <a:spcPts val="0"/>
              </a:spcAft>
              <a:buClr>
                <a:schemeClr val="dk1"/>
              </a:buClr>
              <a:buSzPts val="1800"/>
              <a:buFont typeface="Arial"/>
              <a:buNone/>
            </a:pPr>
            <a:endParaRPr sz="1800" b="1" dirty="0">
              <a:solidFill>
                <a:schemeClr val="tx1"/>
              </a:solidFill>
              <a:latin typeface="Calibri"/>
              <a:ea typeface="Calibri"/>
              <a:cs typeface="Calibri"/>
              <a:sym typeface="Calibri"/>
            </a:endParaRPr>
          </a:p>
          <a:p>
            <a:pPr marL="285750" marR="0" lvl="0" indent="-285750" algn="l" rtl="0">
              <a:spcBef>
                <a:spcPts val="0"/>
              </a:spcBef>
              <a:spcAft>
                <a:spcPts val="0"/>
              </a:spcAft>
              <a:buClr>
                <a:srgbClr val="FF0000"/>
              </a:buClr>
              <a:buSzPts val="1800"/>
              <a:buFont typeface="Arial"/>
              <a:buChar char="•"/>
            </a:pPr>
            <a:r>
              <a:rPr lang="en-CA" sz="1800" b="1" dirty="0">
                <a:solidFill>
                  <a:schemeClr val="tx1"/>
                </a:solidFill>
                <a:latin typeface="Calibri"/>
                <a:ea typeface="Calibri"/>
                <a:cs typeface="Calibri"/>
                <a:sym typeface="Calibri"/>
              </a:rPr>
              <a:t>Our goal is to get a traditional clam garden built and for the garden to be a source of traditional food for everyone.</a:t>
            </a:r>
            <a:endParaRPr dirty="0">
              <a:solidFill>
                <a:schemeClr val="tx1"/>
              </a:solidFill>
            </a:endParaRPr>
          </a:p>
          <a:p>
            <a:pPr marL="285750" marR="0" lvl="0" indent="-171450" algn="l" rtl="0">
              <a:spcBef>
                <a:spcPts val="0"/>
              </a:spcBef>
              <a:spcAft>
                <a:spcPts val="0"/>
              </a:spcAft>
              <a:buClr>
                <a:schemeClr val="dk1"/>
              </a:buClr>
              <a:buSzPts val="1800"/>
              <a:buFont typeface="Arial"/>
              <a:buNone/>
            </a:pPr>
            <a:endParaRPr sz="1800" b="1" dirty="0">
              <a:solidFill>
                <a:schemeClr val="tx1"/>
              </a:solidFill>
              <a:latin typeface="Calibri"/>
              <a:ea typeface="Calibri"/>
              <a:cs typeface="Calibri"/>
              <a:sym typeface="Calibri"/>
            </a:endParaRPr>
          </a:p>
          <a:p>
            <a:pPr marL="285750" marR="0" lvl="0" indent="-285750" algn="l" rtl="0">
              <a:spcBef>
                <a:spcPts val="0"/>
              </a:spcBef>
              <a:spcAft>
                <a:spcPts val="0"/>
              </a:spcAft>
              <a:buClr>
                <a:srgbClr val="FF0000"/>
              </a:buClr>
              <a:buSzPts val="1800"/>
              <a:buFont typeface="Arial"/>
              <a:buChar char="•"/>
            </a:pPr>
            <a:r>
              <a:rPr lang="en-CA" sz="1800" b="1" dirty="0">
                <a:solidFill>
                  <a:schemeClr val="tx1"/>
                </a:solidFill>
                <a:latin typeface="Calibri"/>
                <a:ea typeface="Calibri"/>
                <a:cs typeface="Calibri"/>
                <a:sym typeface="Calibri"/>
              </a:rPr>
              <a:t>KCFN will be looking at building other clam gardens through out the territory.</a:t>
            </a:r>
            <a:endParaRPr dirty="0">
              <a:solidFill>
                <a:schemeClr val="tx1"/>
              </a:solidFill>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89" name="Google Shape;189;p12"/>
          <p:cNvPicPr preferRelativeResize="0"/>
          <p:nvPr/>
        </p:nvPicPr>
        <p:blipFill rotWithShape="1">
          <a:blip r:embed="rId4">
            <a:alphaModFix/>
          </a:blip>
          <a:srcRect/>
          <a:stretch/>
        </p:blipFill>
        <p:spPr>
          <a:xfrm>
            <a:off x="251520" y="2996952"/>
            <a:ext cx="2459385" cy="1970277"/>
          </a:xfrm>
          <a:prstGeom prst="rect">
            <a:avLst/>
          </a:prstGeom>
          <a:noFill/>
          <a:ln>
            <a:noFill/>
          </a:ln>
        </p:spPr>
      </p:pic>
      <p:pic>
        <p:nvPicPr>
          <p:cNvPr id="190" name="Google Shape;190;p12"/>
          <p:cNvPicPr preferRelativeResize="0"/>
          <p:nvPr/>
        </p:nvPicPr>
        <p:blipFill rotWithShape="1">
          <a:blip r:embed="rId5">
            <a:alphaModFix/>
          </a:blip>
          <a:srcRect/>
          <a:stretch/>
        </p:blipFill>
        <p:spPr>
          <a:xfrm>
            <a:off x="3106564" y="2996952"/>
            <a:ext cx="2542421" cy="1970277"/>
          </a:xfrm>
          <a:prstGeom prst="rect">
            <a:avLst/>
          </a:prstGeom>
          <a:noFill/>
          <a:ln>
            <a:noFill/>
          </a:ln>
        </p:spPr>
      </p:pic>
      <p:pic>
        <p:nvPicPr>
          <p:cNvPr id="191" name="Google Shape;191;p12"/>
          <p:cNvPicPr preferRelativeResize="0"/>
          <p:nvPr/>
        </p:nvPicPr>
        <p:blipFill rotWithShape="1">
          <a:blip r:embed="rId6">
            <a:alphaModFix/>
          </a:blip>
          <a:srcRect/>
          <a:stretch/>
        </p:blipFill>
        <p:spPr>
          <a:xfrm>
            <a:off x="5926580" y="2986081"/>
            <a:ext cx="2929511" cy="197027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3"/>
          <p:cNvSpPr txBox="1">
            <a:spLocks noGrp="1"/>
          </p:cNvSpPr>
          <p:nvPr>
            <p:ph type="title"/>
          </p:nvPr>
        </p:nvSpPr>
        <p:spPr>
          <a:xfrm>
            <a:off x="457200" y="274638"/>
            <a:ext cx="8229600" cy="200223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2800"/>
              <a:buFont typeface="Calibri"/>
              <a:buNone/>
            </a:pPr>
            <a:br>
              <a:rPr lang="en-CA" sz="2800"/>
            </a:br>
            <a:endParaRPr sz="1600"/>
          </a:p>
        </p:txBody>
      </p:sp>
      <p:pic>
        <p:nvPicPr>
          <p:cNvPr id="197" name="Google Shape;197;p13"/>
          <p:cNvPicPr preferRelativeResize="0"/>
          <p:nvPr/>
        </p:nvPicPr>
        <p:blipFill rotWithShape="1">
          <a:blip r:embed="rId3">
            <a:alphaModFix/>
          </a:blip>
          <a:srcRect/>
          <a:stretch/>
        </p:blipFill>
        <p:spPr>
          <a:xfrm>
            <a:off x="611560" y="404664"/>
            <a:ext cx="2669645" cy="2002234"/>
          </a:xfrm>
          <a:prstGeom prst="rect">
            <a:avLst/>
          </a:prstGeom>
          <a:noFill/>
          <a:ln>
            <a:noFill/>
          </a:ln>
        </p:spPr>
      </p:pic>
      <p:pic>
        <p:nvPicPr>
          <p:cNvPr id="198" name="Google Shape;198;p13"/>
          <p:cNvPicPr preferRelativeResize="0"/>
          <p:nvPr/>
        </p:nvPicPr>
        <p:blipFill rotWithShape="1">
          <a:blip r:embed="rId4">
            <a:alphaModFix/>
          </a:blip>
          <a:srcRect/>
          <a:stretch/>
        </p:blipFill>
        <p:spPr>
          <a:xfrm>
            <a:off x="3435565" y="422849"/>
            <a:ext cx="2669645" cy="1984049"/>
          </a:xfrm>
          <a:prstGeom prst="rect">
            <a:avLst/>
          </a:prstGeom>
          <a:noFill/>
          <a:ln>
            <a:noFill/>
          </a:ln>
        </p:spPr>
      </p:pic>
      <p:pic>
        <p:nvPicPr>
          <p:cNvPr id="199" name="Google Shape;199;p13"/>
          <p:cNvPicPr preferRelativeResize="0"/>
          <p:nvPr/>
        </p:nvPicPr>
        <p:blipFill rotWithShape="1">
          <a:blip r:embed="rId5">
            <a:alphaModFix/>
          </a:blip>
          <a:srcRect/>
          <a:stretch/>
        </p:blipFill>
        <p:spPr>
          <a:xfrm>
            <a:off x="6259570" y="422849"/>
            <a:ext cx="2606068" cy="1984049"/>
          </a:xfrm>
          <a:prstGeom prst="rect">
            <a:avLst/>
          </a:prstGeom>
          <a:noFill/>
          <a:ln>
            <a:noFill/>
          </a:ln>
        </p:spPr>
      </p:pic>
      <p:pic>
        <p:nvPicPr>
          <p:cNvPr id="200" name="Google Shape;200;p13"/>
          <p:cNvPicPr preferRelativeResize="0"/>
          <p:nvPr/>
        </p:nvPicPr>
        <p:blipFill rotWithShape="1">
          <a:blip r:embed="rId6">
            <a:alphaModFix/>
          </a:blip>
          <a:srcRect/>
          <a:stretch/>
        </p:blipFill>
        <p:spPr>
          <a:xfrm>
            <a:off x="611560" y="2536924"/>
            <a:ext cx="2669645" cy="3052316"/>
          </a:xfrm>
          <a:prstGeom prst="rect">
            <a:avLst/>
          </a:prstGeom>
          <a:noFill/>
          <a:ln>
            <a:noFill/>
          </a:ln>
        </p:spPr>
      </p:pic>
      <p:pic>
        <p:nvPicPr>
          <p:cNvPr id="201" name="Google Shape;201;p13"/>
          <p:cNvPicPr preferRelativeResize="0"/>
          <p:nvPr/>
        </p:nvPicPr>
        <p:blipFill rotWithShape="1">
          <a:blip r:embed="rId7">
            <a:alphaModFix/>
          </a:blip>
          <a:srcRect/>
          <a:stretch/>
        </p:blipFill>
        <p:spPr>
          <a:xfrm>
            <a:off x="3435565" y="2536925"/>
            <a:ext cx="2669645" cy="3052316"/>
          </a:xfrm>
          <a:prstGeom prst="rect">
            <a:avLst/>
          </a:prstGeom>
          <a:noFill/>
          <a:ln>
            <a:noFill/>
          </a:ln>
        </p:spPr>
      </p:pic>
      <p:pic>
        <p:nvPicPr>
          <p:cNvPr id="202" name="Google Shape;202;p13"/>
          <p:cNvPicPr preferRelativeResize="0"/>
          <p:nvPr/>
        </p:nvPicPr>
        <p:blipFill rotWithShape="1">
          <a:blip r:embed="rId8">
            <a:alphaModFix/>
          </a:blip>
          <a:srcRect/>
          <a:stretch/>
        </p:blipFill>
        <p:spPr>
          <a:xfrm>
            <a:off x="6259570" y="2536924"/>
            <a:ext cx="2606068" cy="305231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86B9-01D4-54AC-2FFF-DFBEA256BE19}"/>
              </a:ext>
            </a:extLst>
          </p:cNvPr>
          <p:cNvSpPr>
            <a:spLocks noGrp="1"/>
          </p:cNvSpPr>
          <p:nvPr>
            <p:ph type="title"/>
          </p:nvPr>
        </p:nvSpPr>
        <p:spPr/>
        <p:txBody>
          <a:bodyPr/>
          <a:lstStyle/>
          <a:p>
            <a:r>
              <a:rPr lang="en-US" dirty="0"/>
              <a:t>Clam Garden -- </a:t>
            </a:r>
            <a:r>
              <a:rPr lang="en-US" dirty="0" err="1"/>
              <a:t>Malksope</a:t>
            </a:r>
            <a:endParaRPr lang="en-US" dirty="0"/>
          </a:p>
        </p:txBody>
      </p:sp>
      <p:pic>
        <p:nvPicPr>
          <p:cNvPr id="4" name="Picture 3">
            <a:extLst>
              <a:ext uri="{FF2B5EF4-FFF2-40B4-BE49-F238E27FC236}">
                <a16:creationId xmlns:a16="http://schemas.microsoft.com/office/drawing/2014/main" id="{FCBE9CCE-EA14-0AAA-E4C3-EC3182DA68F1}"/>
              </a:ext>
            </a:extLst>
          </p:cNvPr>
          <p:cNvPicPr>
            <a:picLocks noChangeAspect="1"/>
          </p:cNvPicPr>
          <p:nvPr/>
        </p:nvPicPr>
        <p:blipFill>
          <a:blip r:embed="rId2"/>
          <a:stretch>
            <a:fillRect/>
          </a:stretch>
        </p:blipFill>
        <p:spPr>
          <a:xfrm>
            <a:off x="685800" y="1283525"/>
            <a:ext cx="7772400" cy="5181600"/>
          </a:xfrm>
          <a:prstGeom prst="rect">
            <a:avLst/>
          </a:prstGeom>
        </p:spPr>
      </p:pic>
    </p:spTree>
    <p:extLst>
      <p:ext uri="{BB962C8B-B14F-4D97-AF65-F5344CB8AC3E}">
        <p14:creationId xmlns:p14="http://schemas.microsoft.com/office/powerpoint/2010/main" val="1184065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pic>
        <p:nvPicPr>
          <p:cNvPr id="207" name="Google Shape;207;p14"/>
          <p:cNvPicPr preferRelativeResize="0"/>
          <p:nvPr/>
        </p:nvPicPr>
        <p:blipFill rotWithShape="1">
          <a:blip r:embed="rId3">
            <a:alphaModFix/>
          </a:blip>
          <a:srcRect/>
          <a:stretch/>
        </p:blipFill>
        <p:spPr>
          <a:xfrm>
            <a:off x="611560" y="260648"/>
            <a:ext cx="2304256" cy="2736304"/>
          </a:xfrm>
          <a:prstGeom prst="rect">
            <a:avLst/>
          </a:prstGeom>
          <a:noFill/>
          <a:ln>
            <a:noFill/>
          </a:ln>
        </p:spPr>
      </p:pic>
      <p:pic>
        <p:nvPicPr>
          <p:cNvPr id="208" name="Google Shape;208;p14"/>
          <p:cNvPicPr preferRelativeResize="0"/>
          <p:nvPr/>
        </p:nvPicPr>
        <p:blipFill rotWithShape="1">
          <a:blip r:embed="rId4">
            <a:alphaModFix/>
          </a:blip>
          <a:srcRect/>
          <a:stretch/>
        </p:blipFill>
        <p:spPr>
          <a:xfrm>
            <a:off x="3491880" y="260648"/>
            <a:ext cx="2376265" cy="2736304"/>
          </a:xfrm>
          <a:prstGeom prst="rect">
            <a:avLst/>
          </a:prstGeom>
          <a:noFill/>
          <a:ln>
            <a:noFill/>
          </a:ln>
        </p:spPr>
      </p:pic>
      <p:pic>
        <p:nvPicPr>
          <p:cNvPr id="209" name="Google Shape;209;p14"/>
          <p:cNvPicPr preferRelativeResize="0"/>
          <p:nvPr/>
        </p:nvPicPr>
        <p:blipFill rotWithShape="1">
          <a:blip r:embed="rId5">
            <a:alphaModFix/>
          </a:blip>
          <a:srcRect/>
          <a:stretch/>
        </p:blipFill>
        <p:spPr>
          <a:xfrm>
            <a:off x="6201113" y="260649"/>
            <a:ext cx="2376265" cy="2736304"/>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5F28DA81B7C14C8300CD7352416C6A" ma:contentTypeVersion="19" ma:contentTypeDescription="Create a new document." ma:contentTypeScope="" ma:versionID="0cf292e67af545f681c065fd27eb7543">
  <xsd:schema xmlns:xsd="http://www.w3.org/2001/XMLSchema" xmlns:xs="http://www.w3.org/2001/XMLSchema" xmlns:p="http://schemas.microsoft.com/office/2006/metadata/properties" xmlns:ns2="12a671ba-ea41-4148-8fe9-a3c4f1f26b14" xmlns:ns3="59dc84c8-5de7-47f4-8568-2d4b64abe929" targetNamespace="http://schemas.microsoft.com/office/2006/metadata/properties" ma:root="true" ma:fieldsID="196a29187b2331d8602d0dd32d88bf2a" ns2:_="" ns3:_="">
    <xsd:import namespace="12a671ba-ea41-4148-8fe9-a3c4f1f26b14"/>
    <xsd:import namespace="59dc84c8-5de7-47f4-8568-2d4b64abe92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OCR" minOccurs="0"/>
                <xsd:element ref="ns2:MediaServiceLocatio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a671ba-ea41-4148-8fe9-a3c4f1f26b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e291170-b13b-4b7a-a85a-b2f384cdc1d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dc84c8-5de7-47f4-8568-2d4b64abe929"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5028756-2a3d-43dc-a997-5aa08d7e1c47}" ma:internalName="TaxCatchAll" ma:showField="CatchAllData" ma:web="59dc84c8-5de7-47f4-8568-2d4b64abe929">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2a671ba-ea41-4148-8fe9-a3c4f1f26b14">
      <Terms xmlns="http://schemas.microsoft.com/office/infopath/2007/PartnerControls"/>
    </lcf76f155ced4ddcb4097134ff3c332f>
    <TaxCatchAll xmlns="59dc84c8-5de7-47f4-8568-2d4b64abe929" xsi:nil="true"/>
  </documentManagement>
</p:properties>
</file>

<file path=customXml/itemProps1.xml><?xml version="1.0" encoding="utf-8"?>
<ds:datastoreItem xmlns:ds="http://schemas.openxmlformats.org/officeDocument/2006/customXml" ds:itemID="{297BD139-ACC3-4DAC-85DB-7D076AD6697D}"/>
</file>

<file path=customXml/itemProps2.xml><?xml version="1.0" encoding="utf-8"?>
<ds:datastoreItem xmlns:ds="http://schemas.openxmlformats.org/officeDocument/2006/customXml" ds:itemID="{86AB7440-B499-46D2-A5CF-7CF9B779EF8A}"/>
</file>

<file path=customXml/itemProps3.xml><?xml version="1.0" encoding="utf-8"?>
<ds:datastoreItem xmlns:ds="http://schemas.openxmlformats.org/officeDocument/2006/customXml" ds:itemID="{73AB06E3-02FE-4F86-B0B4-76680034CFB0}"/>
</file>

<file path=docProps/app.xml><?xml version="1.0" encoding="utf-8"?>
<Properties xmlns="http://schemas.openxmlformats.org/officeDocument/2006/extended-properties" xmlns:vt="http://schemas.openxmlformats.org/officeDocument/2006/docPropsVTypes">
  <TotalTime>63</TotalTime>
  <Words>971</Words>
  <Application>Microsoft Office PowerPoint</Application>
  <PresentationFormat>On-screen Show (4:3)</PresentationFormat>
  <Paragraphs>70</Paragraphs>
  <Slides>16</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   Ka:'yu:’k't'h/Che:k’tles7et'h’   Food Sovereignity    </vt:lpstr>
      <vt:lpstr>PowerPoint Presentation</vt:lpstr>
      <vt:lpstr>PowerPoint Presentation</vt:lpstr>
      <vt:lpstr>PowerPoint Presentation</vt:lpstr>
      <vt:lpstr>PowerPoint Presentation</vt:lpstr>
      <vt:lpstr>SOCKEYE DISTRIBUTION</vt:lpstr>
      <vt:lpstr>PowerPoint Presentation</vt:lpstr>
      <vt:lpstr>DISTRIBUTION </vt:lpstr>
      <vt:lpstr>DISTRIBUTION </vt:lpstr>
      <vt:lpstr>PowerPoint Presentation</vt:lpstr>
      <vt:lpstr>PowerPoint Presentation</vt:lpstr>
      <vt:lpstr>PowerPoint Presentation</vt:lpstr>
      <vt:lpstr>PowerPoint Presentation</vt:lpstr>
      <vt:lpstr> </vt:lpstr>
      <vt:lpstr>Clam Garden -- Malksope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Ka:'yu:’k't'h/Che:k’tles7et'h’   Food Sovereignity    </dc:title>
  <dc:creator>Kevin McPhedran</dc:creator>
  <cp:lastModifiedBy>Dianna Dragon</cp:lastModifiedBy>
  <cp:revision>4</cp:revision>
  <cp:lastPrinted>2025-02-07T23:27:49Z</cp:lastPrinted>
  <dcterms:created xsi:type="dcterms:W3CDTF">2010-07-19T18:39:14Z</dcterms:created>
  <dcterms:modified xsi:type="dcterms:W3CDTF">2025-02-07T23:32:03Z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0x010100715F28DA81B7C14C8300CD7352416C6A</vt:lpwstr>
  </property>
  <property fmtid="{D5CDD505-2E9C-101B-9397-08002B2CF9AE}" pid="3" name="MediaServiceImageTags">
    <vt:lpwstr/>
  </property>
</Properties>
</file>