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5" r:id="rId3"/>
    <p:sldId id="266" r:id="rId4"/>
    <p:sldId id="260" r:id="rId5"/>
    <p:sldId id="269" r:id="rId6"/>
    <p:sldId id="270" r:id="rId7"/>
    <p:sldId id="259" r:id="rId8"/>
    <p:sldId id="271" r:id="rId9"/>
    <p:sldId id="267" r:id="rId10"/>
    <p:sldId id="413" r:id="rId11"/>
    <p:sldId id="273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F3362E-106A-4D79-82BE-4D9787CCC982}" v="11" dt="2025-02-21T18:12:30.874"/>
    <p1510:client id="{77F0E65F-5C51-623A-57CD-E6CACDB5027E}" v="189" dt="2025-02-21T17:56:34.1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373" autoAdjust="0"/>
  </p:normalViewPr>
  <p:slideViewPr>
    <p:cSldViewPr snapToGrid="0">
      <p:cViewPr varScale="1">
        <p:scale>
          <a:sx n="102" d="100"/>
          <a:sy n="102" d="100"/>
        </p:scale>
        <p:origin x="95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7A73C-04E7-4555-B666-A1202BA48650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6088C-8E67-4613-8FDC-BA217F63DD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0753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17C800-3A79-4906-918D-87F19D46A4BE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8697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17C800-3A79-4906-918D-87F19D46A4B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6008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6088C-8E67-4613-8FDC-BA217F63DD3A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528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Funding from </a:t>
            </a:r>
            <a:r>
              <a:rPr lang="en-US" dirty="0" err="1"/>
              <a:t>NRCan</a:t>
            </a:r>
            <a:r>
              <a:rPr lang="en-US" dirty="0"/>
              <a:t> IODI program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6088C-8E67-4613-8FDC-BA217F63DD3A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188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Funding from a variety of federal and provincial programs including major grant from Infrastructure Canada to build our clean energy projects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6088C-8E67-4613-8FDC-BA217F63DD3A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1396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6088C-8E67-4613-8FDC-BA217F63DD3A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8497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IODI program funded our Vulnerability Study,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6088C-8E67-4613-8FDC-BA217F63DD3A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7510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Following up vulnerability study with a climate adaption project to take next steps. </a:t>
            </a:r>
          </a:p>
          <a:p>
            <a:endParaRPr lang="en-US" dirty="0"/>
          </a:p>
          <a:p>
            <a:r>
              <a:rPr lang="en-US" dirty="0"/>
              <a:t>Salish Sea Initiative has helped us </a:t>
            </a:r>
            <a:r>
              <a:rPr lang="en-US" dirty="0" err="1"/>
              <a:t>immesemetn</a:t>
            </a:r>
            <a:r>
              <a:rPr lang="en-US" dirty="0"/>
              <a:t> with growing capacity and acquiring equipment. Without this all Maa </a:t>
            </a:r>
            <a:r>
              <a:rPr lang="en-US" dirty="0" err="1"/>
              <a:t>Nulth</a:t>
            </a:r>
            <a:r>
              <a:rPr lang="en-US" dirty="0"/>
              <a:t> Nations Lands </a:t>
            </a:r>
            <a:r>
              <a:rPr lang="en-US" dirty="0" err="1"/>
              <a:t>deparments</a:t>
            </a:r>
            <a:r>
              <a:rPr lang="en-US" dirty="0"/>
              <a:t> would be much further behind than we are in </a:t>
            </a:r>
            <a:r>
              <a:rPr lang="en-US"/>
              <a:t>this respect.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6088C-8E67-4613-8FDC-BA217F63DD3A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0301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11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946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798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116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8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602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4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438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62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78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881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419A1F-6034-4777-ABD0-2440C52AACE2}" type="datetimeFigureOut">
              <a:rPr lang="en-CA" smtClean="0"/>
              <a:t>2025-02-23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48CEEC-C16A-4EDB-BCE6-5CCBF84790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517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845E0-8815-6708-1A39-5CDFB3E66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621" y="3952301"/>
            <a:ext cx="6444801" cy="16276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br>
              <a:rPr lang="en-US" sz="5400" kern="1200" dirty="0">
                <a:latin typeface="+mj-lt"/>
                <a:ea typeface="+mj-ea"/>
                <a:cs typeface="+mj-cs"/>
              </a:rPr>
            </a:br>
            <a:br>
              <a:rPr lang="en-US" sz="5400" kern="1200" dirty="0">
                <a:latin typeface="+mj-lt"/>
                <a:ea typeface="+mj-ea"/>
                <a:cs typeface="+mj-cs"/>
              </a:rPr>
            </a:br>
            <a:r>
              <a:rPr lang="en-US" sz="4800" b="1" kern="1200" dirty="0">
                <a:latin typeface="+mj-lt"/>
                <a:ea typeface="+mj-ea"/>
                <a:cs typeface="+mj-cs"/>
              </a:rPr>
              <a:t>Climate Change Mitigation &amp; Adaptation</a:t>
            </a:r>
            <a:endParaRPr lang="en-US" sz="5400" b="1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lake surrounded by trees&#10;&#10;Description automatically generated">
            <a:extLst>
              <a:ext uri="{FF2B5EF4-FFF2-40B4-BE49-F238E27FC236}">
                <a16:creationId xmlns:a16="http://schemas.microsoft.com/office/drawing/2014/main" id="{68CB7E55-53D2-5C36-4E1E-A79447BC86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6" r="23394" b="2"/>
          <a:stretch/>
        </p:blipFill>
        <p:spPr>
          <a:xfrm>
            <a:off x="6568641" y="331479"/>
            <a:ext cx="5623359" cy="6526522"/>
          </a:xfrm>
          <a:custGeom>
            <a:avLst/>
            <a:gdLst/>
            <a:ahLst/>
            <a:cxnLst/>
            <a:rect l="l" t="t" r="r" b="b"/>
            <a:pathLst>
              <a:path w="5294678" h="6145051">
                <a:moveTo>
                  <a:pt x="3479124" y="0"/>
                </a:moveTo>
                <a:cubicBezTo>
                  <a:pt x="4079583" y="0"/>
                  <a:pt x="4644513" y="152115"/>
                  <a:pt x="5137482" y="419912"/>
                </a:cubicBezTo>
                <a:lnTo>
                  <a:pt x="5294678" y="515411"/>
                </a:lnTo>
                <a:lnTo>
                  <a:pt x="5294678" y="6145051"/>
                </a:lnTo>
                <a:lnTo>
                  <a:pt x="1245466" y="6145051"/>
                </a:lnTo>
                <a:lnTo>
                  <a:pt x="1019012" y="5939236"/>
                </a:lnTo>
                <a:cubicBezTo>
                  <a:pt x="389414" y="5309639"/>
                  <a:pt x="0" y="4439858"/>
                  <a:pt x="0" y="3479124"/>
                </a:cubicBezTo>
                <a:cubicBezTo>
                  <a:pt x="0" y="1557657"/>
                  <a:pt x="1557657" y="0"/>
                  <a:pt x="3479124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9" name="Picture 8" descr="A colorful bird with a snake on it&#10;&#10;AI-generated content may be incorrect.">
            <a:extLst>
              <a:ext uri="{FF2B5EF4-FFF2-40B4-BE49-F238E27FC236}">
                <a16:creationId xmlns:a16="http://schemas.microsoft.com/office/drawing/2014/main" id="{02F0E433-EA01-00AC-660A-B2334CFC8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83" y="1478"/>
            <a:ext cx="4406337" cy="409820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3134123-5A91-0A74-7966-C6FEBFDC0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56975" y="5774663"/>
            <a:ext cx="4619621" cy="395717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Nigel Moore</a:t>
            </a:r>
          </a:p>
          <a:p>
            <a:pPr algn="l"/>
            <a:r>
              <a:rPr lang="en-US" b="1" dirty="0">
                <a:solidFill>
                  <a:schemeClr val="bg1"/>
                </a:solidFill>
              </a:rPr>
              <a:t>February 25,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8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4E449F9-50D4-D259-270F-D4E79CD7075F}"/>
              </a:ext>
            </a:extLst>
          </p:cNvPr>
          <p:cNvSpPr txBox="1">
            <a:spLocks/>
          </p:cNvSpPr>
          <p:nvPr/>
        </p:nvSpPr>
        <p:spPr>
          <a:xfrm>
            <a:off x="420847" y="-192795"/>
            <a:ext cx="5251316" cy="1807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/>
              <a:t>About 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C79B94-F93B-8B86-AB47-4773A2144305}"/>
              </a:ext>
            </a:extLst>
          </p:cNvPr>
          <p:cNvSpPr txBox="1">
            <a:spLocks/>
          </p:cNvSpPr>
          <p:nvPr/>
        </p:nvSpPr>
        <p:spPr>
          <a:xfrm>
            <a:off x="420847" y="1512102"/>
            <a:ext cx="4970138" cy="38436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Special Projects Manager at UTG since September 2023</a:t>
            </a:r>
          </a:p>
          <a:p>
            <a:endParaRPr lang="en-US" dirty="0"/>
          </a:p>
          <a:p>
            <a:r>
              <a:rPr lang="en-US" dirty="0"/>
              <a:t>Fromer consultant assisting UTG with clean energy projects </a:t>
            </a:r>
          </a:p>
          <a:p>
            <a:endParaRPr lang="en-US" dirty="0"/>
          </a:p>
          <a:p>
            <a:r>
              <a:rPr lang="en-US" dirty="0"/>
              <a:t>Background in clean energy and climate change</a:t>
            </a:r>
          </a:p>
        </p:txBody>
      </p:sp>
      <p:pic>
        <p:nvPicPr>
          <p:cNvPr id="7" name="Picture 6" descr="Two men standing in a river&#10;&#10;Description automatically generated">
            <a:extLst>
              <a:ext uri="{FF2B5EF4-FFF2-40B4-BE49-F238E27FC236}">
                <a16:creationId xmlns:a16="http://schemas.microsoft.com/office/drawing/2014/main" id="{228599E2-4042-EBA8-4F80-96AFE7127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7" r="2761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87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3773-1541-DCA8-9101-48A205E80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38" y="-220337"/>
            <a:ext cx="5251316" cy="1807305"/>
          </a:xfrm>
        </p:spPr>
        <p:txBody>
          <a:bodyPr>
            <a:normAutofit/>
          </a:bodyPr>
          <a:lstStyle/>
          <a:p>
            <a:r>
              <a:rPr lang="en-CA" b="1" dirty="0"/>
              <a:t>About Uchucklesaht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DE658-DAD1-4075-8960-58690E640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62" y="1387585"/>
            <a:ext cx="4619621" cy="3843666"/>
          </a:xfrm>
        </p:spPr>
        <p:txBody>
          <a:bodyPr>
            <a:normAutofit/>
          </a:bodyPr>
          <a:lstStyle/>
          <a:p>
            <a:r>
              <a:rPr lang="en-CA" dirty="0"/>
              <a:t>Nuu-chah-nulth</a:t>
            </a:r>
          </a:p>
          <a:p>
            <a:r>
              <a:rPr lang="en-CA" dirty="0"/>
              <a:t>~330 citizens</a:t>
            </a:r>
          </a:p>
          <a:p>
            <a:r>
              <a:rPr lang="en-CA" dirty="0"/>
              <a:t>3,067 hectares TSL</a:t>
            </a:r>
          </a:p>
          <a:p>
            <a:r>
              <a:rPr lang="en-CA" dirty="0"/>
              <a:t>Maa-</a:t>
            </a:r>
            <a:r>
              <a:rPr lang="en-CA" dirty="0" err="1"/>
              <a:t>nulth</a:t>
            </a:r>
            <a:r>
              <a:rPr lang="en-CA" dirty="0"/>
              <a:t> Treaty (2011)</a:t>
            </a:r>
          </a:p>
          <a:p>
            <a:endParaRPr lang="en-CA" dirty="0"/>
          </a:p>
          <a:p>
            <a:endParaRPr lang="en-CA" sz="2000" dirty="0"/>
          </a:p>
          <a:p>
            <a:endParaRPr lang="en-CA" sz="2000" dirty="0"/>
          </a:p>
          <a:p>
            <a:endParaRPr lang="en-CA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0342DC-0733-9D35-FC8F-CDF86EFED7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310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5CD8EA-3B13-E767-9C21-7AFEEFE60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5682">
            <a:off x="406711" y="3784895"/>
            <a:ext cx="2244288" cy="2893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E626F907-DC85-5159-61B5-A79DD410EAC5}"/>
              </a:ext>
            </a:extLst>
          </p:cNvPr>
          <p:cNvSpPr/>
          <p:nvPr/>
        </p:nvSpPr>
        <p:spPr>
          <a:xfrm rot="21099947">
            <a:off x="8558517" y="5071579"/>
            <a:ext cx="304038" cy="320421"/>
          </a:xfrm>
          <a:prstGeom prst="star5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57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3FDE-2B41-2F7D-4464-DA240521F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068" y="-302964"/>
            <a:ext cx="5251316" cy="1807305"/>
          </a:xfrm>
        </p:spPr>
        <p:txBody>
          <a:bodyPr>
            <a:normAutofit/>
          </a:bodyPr>
          <a:lstStyle/>
          <a:p>
            <a:r>
              <a:rPr lang="en-CA" b="1" dirty="0" err="1"/>
              <a:t>Ehthlateese</a:t>
            </a:r>
            <a:r>
              <a:rPr lang="en-CA" b="1" dirty="0"/>
              <a:t> Village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C62D2-556C-9672-5FE9-AAC8038A8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0" y="1415359"/>
            <a:ext cx="5127633" cy="38436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dirty="0"/>
              <a:t>Fishing village at </a:t>
            </a:r>
            <a:r>
              <a:rPr lang="en-CA" dirty="0" err="1"/>
              <a:t>Hucuktlis</a:t>
            </a:r>
            <a:r>
              <a:rPr lang="en-CA" dirty="0"/>
              <a:t> River/Lake outflow into </a:t>
            </a:r>
            <a:r>
              <a:rPr lang="en-CA" dirty="0" err="1"/>
              <a:t>Uchucklesit</a:t>
            </a:r>
            <a:r>
              <a:rPr lang="en-CA" dirty="0"/>
              <a:t> Inlet</a:t>
            </a:r>
          </a:p>
          <a:p>
            <a:endParaRPr lang="en-CA" dirty="0"/>
          </a:p>
          <a:p>
            <a:r>
              <a:rPr lang="en-CA" dirty="0"/>
              <a:t>Demand from citizens to move home fueling new growth</a:t>
            </a:r>
          </a:p>
          <a:p>
            <a:endParaRPr lang="en-CA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2800" dirty="0"/>
              <a:t>14 single family homes</a:t>
            </a:r>
            <a:endParaRPr lang="en-CA" sz="2800"/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2800" dirty="0"/>
              <a:t>7000 sq. ft. Community Wellness Centre</a:t>
            </a:r>
            <a:endParaRPr lang="en-CA" sz="2800"/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2800" dirty="0"/>
              <a:t>15-plex renovation</a:t>
            </a:r>
            <a:endParaRPr lang="en-CA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F41AC6-6041-8DF5-91AE-1DC54A8BBD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70" r="23420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98007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A08F-D2C7-E08F-D2FC-2FF23A59E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42" y="252363"/>
            <a:ext cx="6655965" cy="1807305"/>
          </a:xfrm>
        </p:spPr>
        <p:txBody>
          <a:bodyPr>
            <a:noAutofit/>
          </a:bodyPr>
          <a:lstStyle/>
          <a:p>
            <a:r>
              <a:rPr lang="en-CA" b="1" dirty="0"/>
              <a:t>What does Climate Change Mean to Uchucklesaht?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F95-74DC-169B-CD8B-A7EA65654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33" y="1622970"/>
            <a:ext cx="5124586" cy="413047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CA" sz="2000" dirty="0"/>
          </a:p>
          <a:p>
            <a:endParaRPr lang="en-CA"/>
          </a:p>
          <a:p>
            <a:r>
              <a:rPr lang="en-CA" i="1"/>
              <a:t>Mitigation </a:t>
            </a:r>
          </a:p>
          <a:p>
            <a:pPr marL="0" indent="0">
              <a:buNone/>
            </a:pPr>
            <a:r>
              <a:rPr lang="en-CA"/>
              <a:t>(reducing emissions from our activities)</a:t>
            </a:r>
          </a:p>
          <a:p>
            <a:pPr marL="0" indent="0">
              <a:buNone/>
            </a:pPr>
            <a:endParaRPr lang="en-CA"/>
          </a:p>
          <a:p>
            <a:r>
              <a:rPr lang="en-CA" i="1"/>
              <a:t>Adaptation</a:t>
            </a:r>
          </a:p>
          <a:p>
            <a:pPr marL="0" indent="0">
              <a:buNone/>
            </a:pPr>
            <a:r>
              <a:rPr lang="en-CA"/>
              <a:t>(responding to changes in climate)</a:t>
            </a:r>
          </a:p>
          <a:p>
            <a:endParaRPr lang="en-CA" sz="2000" dirty="0"/>
          </a:p>
        </p:txBody>
      </p:sp>
      <p:pic>
        <p:nvPicPr>
          <p:cNvPr id="6" name="Picture 5" descr="A dock with boats on the water&#10;&#10;Description automatically generated">
            <a:extLst>
              <a:ext uri="{FF2B5EF4-FFF2-40B4-BE49-F238E27FC236}">
                <a16:creationId xmlns:a16="http://schemas.microsoft.com/office/drawing/2014/main" id="{C50D5596-30AE-CB39-108F-A42BB470F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r="29165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985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59A03-DAAC-C894-49F1-D71C8C0A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887" y="-220337"/>
            <a:ext cx="6153149" cy="1807305"/>
          </a:xfrm>
        </p:spPr>
        <p:txBody>
          <a:bodyPr>
            <a:normAutofit/>
          </a:bodyPr>
          <a:lstStyle/>
          <a:p>
            <a:r>
              <a:rPr lang="en-CA" b="1" dirty="0"/>
              <a:t>Climate Action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87DC4-0A75-E6CC-6348-23CFBB201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32" y="1302286"/>
            <a:ext cx="7362825" cy="537209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CA"/>
              <a:t>Addressing mitigation and adaptation</a:t>
            </a:r>
          </a:p>
          <a:p>
            <a:pPr marL="0" indent="0">
              <a:buNone/>
            </a:pPr>
            <a:endParaRPr lang="en-CA"/>
          </a:p>
          <a:p>
            <a:r>
              <a:rPr lang="en-CA"/>
              <a:t>Expert input: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CA" sz="2800"/>
              <a:t>Quantifying UTG emissions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CA" sz="2800"/>
              <a:t>Building energy audits 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CA" sz="2800"/>
              <a:t>Clean energy feasibility studies</a:t>
            </a:r>
          </a:p>
          <a:p>
            <a:pPr lvl="1">
              <a:buFont typeface="Wingdings" panose="020B0604020202020204" pitchFamily="34" charset="0"/>
              <a:buChar char="Ø"/>
            </a:pPr>
            <a:r>
              <a:rPr lang="en-CA" sz="2800"/>
              <a:t>Climate change vulnerability study</a:t>
            </a:r>
          </a:p>
          <a:p>
            <a:pPr lvl="1">
              <a:buFont typeface="Wingdings" panose="020B0604020202020204" pitchFamily="34" charset="0"/>
              <a:buChar char="Ø"/>
            </a:pPr>
            <a:endParaRPr lang="en-CA" sz="2800"/>
          </a:p>
          <a:p>
            <a:r>
              <a:rPr lang="en-CA"/>
              <a:t>Survey, Working Group, events, video</a:t>
            </a:r>
          </a:p>
          <a:p>
            <a:endParaRPr lang="en-CA"/>
          </a:p>
          <a:p>
            <a:r>
              <a:rPr lang="en-CA"/>
              <a:t>1 year process</a:t>
            </a:r>
          </a:p>
          <a:p>
            <a:endParaRPr lang="en-CA"/>
          </a:p>
          <a:p>
            <a:r>
              <a:rPr lang="en-CA"/>
              <a:t>Staff writing final report for leadership</a:t>
            </a:r>
          </a:p>
          <a:p>
            <a:endParaRPr lang="en-CA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6A2A0-5F40-876E-3661-F7FD1D0217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790"/>
          <a:stretch/>
        </p:blipFill>
        <p:spPr>
          <a:xfrm>
            <a:off x="622616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1988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948AA28-7A91-30A4-293B-DB63EC5ED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47" y="1"/>
            <a:ext cx="7472648" cy="1807305"/>
          </a:xfrm>
        </p:spPr>
        <p:txBody>
          <a:bodyPr>
            <a:normAutofit/>
          </a:bodyPr>
          <a:lstStyle/>
          <a:p>
            <a:r>
              <a:rPr lang="en-CA" b="1"/>
              <a:t>Mitigation</a:t>
            </a:r>
            <a:br>
              <a:rPr lang="en-CA" sz="4100" b="1"/>
            </a:br>
            <a:endParaRPr lang="en-CA" sz="3600" b="1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C328992-AD41-AC67-4140-A3750F4A5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248" y="1219739"/>
            <a:ext cx="7625277" cy="50506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sz="2400"/>
              <a:t>Transitioning from diesel to clean energy</a:t>
            </a:r>
          </a:p>
          <a:p>
            <a:pPr lvl="1"/>
            <a:r>
              <a:rPr lang="en-CA"/>
              <a:t>~65% of emissions</a:t>
            </a:r>
          </a:p>
          <a:p>
            <a:pPr lvl="1"/>
            <a:r>
              <a:rPr lang="en-CA"/>
              <a:t>Sacred principles: </a:t>
            </a:r>
          </a:p>
          <a:p>
            <a:pPr lvl="2">
              <a:buFont typeface="Wingdings" panose="020B0604020202020204" pitchFamily="34" charset="0"/>
              <a:buChar char="Ø"/>
            </a:pPr>
            <a:r>
              <a:rPr lang="en-CA" sz="2400" err="1"/>
              <a:t>Hishuk’ish</a:t>
            </a:r>
            <a:r>
              <a:rPr lang="en-CA" sz="2400"/>
              <a:t> </a:t>
            </a:r>
            <a:r>
              <a:rPr lang="en-CA" sz="2400" err="1"/>
              <a:t>tsa’walk</a:t>
            </a:r>
            <a:r>
              <a:rPr lang="en-CA" sz="2400"/>
              <a:t> (everything is one)</a:t>
            </a:r>
          </a:p>
          <a:p>
            <a:pPr lvl="2">
              <a:buFont typeface="Wingdings" panose="020B0604020202020204" pitchFamily="34" charset="0"/>
              <a:buChar char="Ø"/>
            </a:pPr>
            <a:r>
              <a:rPr lang="en-CA" sz="2400"/>
              <a:t>Iisaak (respect)</a:t>
            </a:r>
          </a:p>
          <a:p>
            <a:pPr lvl="2">
              <a:buFont typeface="Wingdings" panose="020B0604020202020204" pitchFamily="34" charset="0"/>
              <a:buChar char="Ø"/>
            </a:pPr>
            <a:r>
              <a:rPr lang="en-CA" sz="2400"/>
              <a:t>Uu-a-</a:t>
            </a:r>
            <a:r>
              <a:rPr lang="en-CA" sz="2400" err="1"/>
              <a:t>thluk</a:t>
            </a:r>
            <a:r>
              <a:rPr lang="en-CA" sz="2400"/>
              <a:t> (taking care of)</a:t>
            </a:r>
          </a:p>
          <a:p>
            <a:pPr lvl="1"/>
            <a:r>
              <a:rPr lang="en-CA"/>
              <a:t>Solar &amp; run-of-river as seasonal energy sources</a:t>
            </a:r>
          </a:p>
          <a:p>
            <a:pPr lvl="1"/>
            <a:endParaRPr lang="en-CA" b="1"/>
          </a:p>
          <a:p>
            <a:r>
              <a:rPr lang="en-CA" sz="2400"/>
              <a:t>Efficient buildings &amp; </a:t>
            </a:r>
          </a:p>
          <a:p>
            <a:pPr marL="0" indent="0">
              <a:buNone/>
            </a:pPr>
            <a:r>
              <a:rPr lang="en-CA" sz="2400"/>
              <a:t>    Low-carbon transportation</a:t>
            </a:r>
          </a:p>
          <a:p>
            <a:endParaRPr lang="en-CA" sz="2400" dirty="0"/>
          </a:p>
          <a:p>
            <a:r>
              <a:rPr lang="en-CA" sz="2400"/>
              <a:t>Managing TSL forests responsibly</a:t>
            </a:r>
          </a:p>
          <a:p>
            <a:pPr lvl="1"/>
            <a:r>
              <a:rPr lang="en-CA"/>
              <a:t>10x as much CO2 sequestered annually as we emit</a:t>
            </a:r>
          </a:p>
          <a:p>
            <a:pPr lvl="1"/>
            <a:endParaRPr lang="en-CA" sz="1400"/>
          </a:p>
          <a:p>
            <a:endParaRPr lang="en-CA" sz="1400" dirty="0"/>
          </a:p>
          <a:p>
            <a:endParaRPr lang="en-CA" sz="1400" dirty="0"/>
          </a:p>
          <a:p>
            <a:endParaRPr lang="en-CA" sz="1400" dirty="0"/>
          </a:p>
        </p:txBody>
      </p: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8B2F5ABD-A453-E0FB-5B22-0749E8667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" r="8179"/>
          <a:stretch/>
        </p:blipFill>
        <p:spPr>
          <a:xfrm>
            <a:off x="6927718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1587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176A7-D2F6-3DAC-F930-54B06A27A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8B84-2290-8212-809D-2B1D476C7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DFA2A5-F261-C837-8638-7E4D54A17E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5" b="495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6">
            <a:extLst>
              <a:ext uri="{FF2B5EF4-FFF2-40B4-BE49-F238E27FC236}">
                <a16:creationId xmlns:a16="http://schemas.microsoft.com/office/drawing/2014/main" id="{E653F3CF-A447-BB72-D89C-E8BDD5B84A52}"/>
              </a:ext>
            </a:extLst>
          </p:cNvPr>
          <p:cNvSpPr txBox="1">
            <a:spLocks/>
          </p:cNvSpPr>
          <p:nvPr/>
        </p:nvSpPr>
        <p:spPr>
          <a:xfrm>
            <a:off x="1047161" y="5000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b="1" dirty="0">
                <a:solidFill>
                  <a:schemeClr val="bg1"/>
                </a:solidFill>
              </a:rPr>
              <a:t>Solar, Batteries &amp; EV Charging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B30B62-C596-37C4-0664-D591670B0F89}"/>
              </a:ext>
            </a:extLst>
          </p:cNvPr>
          <p:cNvSpPr txBox="1"/>
          <p:nvPr/>
        </p:nvSpPr>
        <p:spPr>
          <a:xfrm>
            <a:off x="8522238" y="2519285"/>
            <a:ext cx="3553905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Enhancing  community resilience with clean infrastructure</a:t>
            </a:r>
            <a:br>
              <a:rPr lang="en-CA" b="1" dirty="0">
                <a:solidFill>
                  <a:schemeClr val="bg1"/>
                </a:solidFill>
              </a:rPr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11272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77C1036-B758-E43F-E900-534ABCEC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12" y="0"/>
            <a:ext cx="5714999" cy="1807305"/>
          </a:xfrm>
        </p:spPr>
        <p:txBody>
          <a:bodyPr>
            <a:noAutofit/>
          </a:bodyPr>
          <a:lstStyle/>
          <a:p>
            <a:r>
              <a:rPr lang="en-CA" b="1" dirty="0"/>
              <a:t>Adaptation</a:t>
            </a:r>
            <a:br>
              <a:rPr lang="en-CA" b="1"/>
            </a:br>
            <a:endParaRPr lang="en-CA" sz="4000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232A75-AA9F-3E7D-8B7E-567F49B50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513" y="1379943"/>
            <a:ext cx="5458906" cy="482209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/>
              <a:t>Strong area of concern and focus</a:t>
            </a:r>
          </a:p>
          <a:p>
            <a:endParaRPr lang="en-CA"/>
          </a:p>
          <a:p>
            <a:r>
              <a:rPr lang="en-CA"/>
              <a:t>Impacts on key species and traditional food security</a:t>
            </a:r>
          </a:p>
          <a:p>
            <a:endParaRPr lang="en-CA"/>
          </a:p>
          <a:p>
            <a:r>
              <a:rPr lang="en-CA"/>
              <a:t>Salmon, Cedar Berries – what will survive in territory by 2100 &amp; Beyond?</a:t>
            </a:r>
          </a:p>
          <a:p>
            <a:endParaRPr lang="en-CA"/>
          </a:p>
          <a:p>
            <a:r>
              <a:rPr lang="en-CA"/>
              <a:t>Challenge to Uchucklesaht way of life and identity</a:t>
            </a:r>
          </a:p>
          <a:p>
            <a:pPr marL="0" indent="0">
              <a:buNone/>
            </a:pPr>
            <a:endParaRPr lang="en-CA" sz="1900" dirty="0"/>
          </a:p>
        </p:txBody>
      </p:sp>
      <p:pic>
        <p:nvPicPr>
          <p:cNvPr id="17" name="Picture 16" descr="A screenshot of a screen&#10;&#10;Description automatically generated">
            <a:extLst>
              <a:ext uri="{FF2B5EF4-FFF2-40B4-BE49-F238E27FC236}">
                <a16:creationId xmlns:a16="http://schemas.microsoft.com/office/drawing/2014/main" id="{4BBEC68C-54A7-F099-58A9-FBEC4A683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r="-7" b="-7"/>
          <a:stretch/>
        </p:blipFill>
        <p:spPr>
          <a:xfrm>
            <a:off x="6091505" y="10"/>
            <a:ext cx="610049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98800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at on a dock&#10;&#10;Description automatically generated">
            <a:extLst>
              <a:ext uri="{FF2B5EF4-FFF2-40B4-BE49-F238E27FC236}">
                <a16:creationId xmlns:a16="http://schemas.microsoft.com/office/drawing/2014/main" id="{3B05CEAA-C8CE-74C6-A31F-77AF39EDA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0"/>
            <a:ext cx="12192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09C8B7-7964-BEE6-75BC-F6ADBAE8A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433" y="-81800"/>
            <a:ext cx="7723145" cy="22247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Climate monitoring stations, equipment, human resources</a:t>
            </a:r>
            <a:r>
              <a:rPr lang="en-CA" b="1">
                <a:solidFill>
                  <a:schemeClr val="bg1"/>
                </a:solidFill>
              </a:rPr>
              <a:t>.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93A8B-C40B-5C6A-85BC-8173322AFE45}"/>
              </a:ext>
            </a:extLst>
          </p:cNvPr>
          <p:cNvSpPr txBox="1"/>
          <p:nvPr/>
        </p:nvSpPr>
        <p:spPr>
          <a:xfrm>
            <a:off x="5177929" y="1904227"/>
            <a:ext cx="4766953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CA" sz="36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Building our climate knowledge &amp; long-term capacity to adapt.</a:t>
            </a:r>
            <a:br>
              <a:rPr lang="en-CA" sz="3600" b="1">
                <a:solidFill>
                  <a:schemeClr val="bg1"/>
                </a:solidFill>
              </a:rPr>
            </a:br>
            <a:endParaRPr lang="en-CA" sz="3600"/>
          </a:p>
        </p:txBody>
      </p:sp>
    </p:spTree>
    <p:extLst>
      <p:ext uri="{BB962C8B-B14F-4D97-AF65-F5344CB8AC3E}">
        <p14:creationId xmlns:p14="http://schemas.microsoft.com/office/powerpoint/2010/main" val="2440015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5503-F587-A970-6FE6-7B5E3F152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36" y="-238699"/>
            <a:ext cx="5962785" cy="1807305"/>
          </a:xfrm>
        </p:spPr>
        <p:txBody>
          <a:bodyPr>
            <a:normAutofit/>
          </a:bodyPr>
          <a:lstStyle/>
          <a:p>
            <a:r>
              <a:rPr lang="en-CA" b="1" dirty="0"/>
              <a:t>Modern Treaty Context?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E5D2A2-028A-FCD9-9B53-F8C02BFA5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639" y="1384993"/>
            <a:ext cx="6093549" cy="479145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en-CA" dirty="0"/>
              <a:t>Autonomy provided by modern treaties enhances </a:t>
            </a:r>
            <a:r>
              <a:rPr lang="en-CA" b="1" dirty="0"/>
              <a:t>opportunity for energy sovereignty </a:t>
            </a:r>
            <a:r>
              <a:rPr lang="en-CA" dirty="0"/>
              <a:t>and self-sufficiency through clean energy projects</a:t>
            </a:r>
          </a:p>
          <a:p>
            <a:pPr>
              <a:lnSpc>
                <a:spcPct val="80000"/>
              </a:lnSpc>
            </a:pPr>
            <a:endParaRPr lang="en-CA" dirty="0"/>
          </a:p>
          <a:p>
            <a:pPr>
              <a:lnSpc>
                <a:spcPct val="80000"/>
              </a:lnSpc>
            </a:pPr>
            <a:r>
              <a:rPr lang="en-CA" dirty="0"/>
              <a:t>Legal authority to be more inventive and creative with climate change adaptation, </a:t>
            </a:r>
            <a:r>
              <a:rPr lang="en-CA" b="1" dirty="0"/>
              <a:t>launching ambitious Nation-led interventions </a:t>
            </a:r>
            <a:r>
              <a:rPr lang="en-CA" dirty="0"/>
              <a:t>to protect cherished ecosystems and traditional food sources</a:t>
            </a:r>
          </a:p>
          <a:p>
            <a:endParaRPr lang="en-CA" sz="1300" dirty="0"/>
          </a:p>
        </p:txBody>
      </p:sp>
      <p:pic>
        <p:nvPicPr>
          <p:cNvPr id="7" name="Picture 6" descr="A river with rocks and a rail&#10;&#10;Description automatically generated with medium confidence">
            <a:extLst>
              <a:ext uri="{FF2B5EF4-FFF2-40B4-BE49-F238E27FC236}">
                <a16:creationId xmlns:a16="http://schemas.microsoft.com/office/drawing/2014/main" id="{6AC707E8-9B17-4AA2-2424-C3931B27B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8140"/>
          <a:stretch/>
        </p:blipFill>
        <p:spPr>
          <a:xfrm>
            <a:off x="7061319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53437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A959C-2A99-B20F-2868-80A88D81B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14" y="-167357"/>
            <a:ext cx="5962785" cy="1807305"/>
          </a:xfrm>
        </p:spPr>
        <p:txBody>
          <a:bodyPr>
            <a:normAutofit/>
          </a:bodyPr>
          <a:lstStyle/>
          <a:p>
            <a:r>
              <a:rPr lang="en-CA" b="1" dirty="0"/>
              <a:t>Thank You for Listening!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99B66-0313-FC47-A199-28B37DF19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361" y="1637844"/>
            <a:ext cx="4997771" cy="38436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CA" dirty="0"/>
              <a:t>Nigel Moore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Special Projects Manager,</a:t>
            </a:r>
          </a:p>
          <a:p>
            <a:pPr marL="0" indent="0">
              <a:buNone/>
            </a:pPr>
            <a:r>
              <a:rPr lang="en-CA" dirty="0"/>
              <a:t>Uchucklesaht Tribe Government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nigel.moore@uchucklesaht.ca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250-730-2362</a:t>
            </a:r>
          </a:p>
        </p:txBody>
      </p:sp>
      <p:pic>
        <p:nvPicPr>
          <p:cNvPr id="7" name="Picture 6" descr="A body of water with trees and bushes&#10;&#10;Description automatically generated">
            <a:extLst>
              <a:ext uri="{FF2B5EF4-FFF2-40B4-BE49-F238E27FC236}">
                <a16:creationId xmlns:a16="http://schemas.microsoft.com/office/drawing/2014/main" id="{C7E275A9-60AE-3243-3BF3-A59828113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5" r="17395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134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5F28DA81B7C14C8300CD7352416C6A" ma:contentTypeVersion="19" ma:contentTypeDescription="Create a new document." ma:contentTypeScope="" ma:versionID="0cf292e67af545f681c065fd27eb7543">
  <xsd:schema xmlns:xsd="http://www.w3.org/2001/XMLSchema" xmlns:xs="http://www.w3.org/2001/XMLSchema" xmlns:p="http://schemas.microsoft.com/office/2006/metadata/properties" xmlns:ns2="12a671ba-ea41-4148-8fe9-a3c4f1f26b14" xmlns:ns3="59dc84c8-5de7-47f4-8568-2d4b64abe929" targetNamespace="http://schemas.microsoft.com/office/2006/metadata/properties" ma:root="true" ma:fieldsID="196a29187b2331d8602d0dd32d88bf2a" ns2:_="" ns3:_="">
    <xsd:import namespace="12a671ba-ea41-4148-8fe9-a3c4f1f26b14"/>
    <xsd:import namespace="59dc84c8-5de7-47f4-8568-2d4b64abe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671ba-ea41-4148-8fe9-a3c4f1f26b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291170-b13b-4b7a-a85a-b2f384cdc1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c84c8-5de7-47f4-8568-2d4b64abe92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5028756-2a3d-43dc-a997-5aa08d7e1c47}" ma:internalName="TaxCatchAll" ma:showField="CatchAllData" ma:web="59dc84c8-5de7-47f4-8568-2d4b64abe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a671ba-ea41-4148-8fe9-a3c4f1f26b14">
      <Terms xmlns="http://schemas.microsoft.com/office/infopath/2007/PartnerControls"/>
    </lcf76f155ced4ddcb4097134ff3c332f>
    <TaxCatchAll xmlns="59dc84c8-5de7-47f4-8568-2d4b64abe929" xsi:nil="true"/>
  </documentManagement>
</p:properties>
</file>

<file path=customXml/itemProps1.xml><?xml version="1.0" encoding="utf-8"?>
<ds:datastoreItem xmlns:ds="http://schemas.openxmlformats.org/officeDocument/2006/customXml" ds:itemID="{A4D032B7-BEE7-4783-8081-ACA860DF2716}"/>
</file>

<file path=customXml/itemProps2.xml><?xml version="1.0" encoding="utf-8"?>
<ds:datastoreItem xmlns:ds="http://schemas.openxmlformats.org/officeDocument/2006/customXml" ds:itemID="{E8D4F5CF-5C90-4F3A-827D-99AE10C17372}"/>
</file>

<file path=customXml/itemProps3.xml><?xml version="1.0" encoding="utf-8"?>
<ds:datastoreItem xmlns:ds="http://schemas.openxmlformats.org/officeDocument/2006/customXml" ds:itemID="{947ED109-F4C4-42A1-8E85-A770D1D826E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7427</TotalTime>
  <Words>440</Words>
  <Application>Microsoft Office PowerPoint</Application>
  <PresentationFormat>Widescreen</PresentationFormat>
  <Paragraphs>101</Paragraphs>
  <Slides>12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Climate Change Mitigation &amp; Adaptation</vt:lpstr>
      <vt:lpstr>PowerPoint Presentation</vt:lpstr>
      <vt:lpstr>About Uchucklesaht</vt:lpstr>
      <vt:lpstr>Ehthlateese Village</vt:lpstr>
      <vt:lpstr>What does Climate Change Mean to Uchucklesaht?</vt:lpstr>
      <vt:lpstr>Climate Action Planning</vt:lpstr>
      <vt:lpstr>Mitigation </vt:lpstr>
      <vt:lpstr>PowerPoint Presentation</vt:lpstr>
      <vt:lpstr>Adaptation </vt:lpstr>
      <vt:lpstr>Climate monitoring stations, equipment, human resources.</vt:lpstr>
      <vt:lpstr>Modern Treaty Context?</vt:lpstr>
      <vt:lpstr>Thank You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Nigel Moore</dc:creator>
  <cp:lastModifiedBy>Nigel Moore</cp:lastModifiedBy>
  <cp:revision>6</cp:revision>
  <dcterms:created xsi:type="dcterms:W3CDTF">2025-01-31T16:37:20Z</dcterms:created>
  <dcterms:modified xsi:type="dcterms:W3CDTF">2025-02-24T03:17:11Z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0x010100715F28DA81B7C14C8300CD7352416C6A</vt:lpwstr>
  </property>
  <property fmtid="{D5CDD505-2E9C-101B-9397-08002B2CF9AE}" pid="3" name="MediaServiceImageTags">
    <vt:lpwstr/>
  </property>
</Properties>
</file>