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1.xml" ContentType="application/vnd.openxmlformats-officedocument.theme+xml"/>
  <Override PartName="/ppt/media/image14.jpg" ContentType="image/jpg"/>
  <Override PartName="/ppt/media/image15.jpg" ContentType="image/jpg"/>
  <Override PartName="/ppt/media/image13.jpg" ContentType="image/jpg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media/image12.jpg" ContentType="image/jpg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315" r:id="rId2"/>
    <p:sldId id="257" r:id="rId3"/>
    <p:sldId id="258" r:id="rId4"/>
    <p:sldId id="259" r:id="rId5"/>
    <p:sldId id="260" r:id="rId6"/>
    <p:sldId id="261" r:id="rId7"/>
    <p:sldId id="262" r:id="rId8"/>
    <p:sldId id="296" r:id="rId9"/>
    <p:sldId id="309" r:id="rId10"/>
    <p:sldId id="310" r:id="rId11"/>
    <p:sldId id="275" r:id="rId12"/>
    <p:sldId id="283" r:id="rId13"/>
    <p:sldId id="263" r:id="rId14"/>
    <p:sldId id="264" r:id="rId15"/>
    <p:sldId id="265" r:id="rId16"/>
    <p:sldId id="266" r:id="rId17"/>
    <p:sldId id="267" r:id="rId18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nva Sans" panose="020B0604020202020204" charset="0"/>
      <p:regular r:id="rId24"/>
    </p:embeddedFont>
    <p:embeddedFont>
      <p:font typeface="Play" panose="020B0604020202020204" charset="0"/>
      <p:regular r:id="rId25"/>
      <p:bold r:id="rId26"/>
    </p:embeddedFont>
    <p:embeddedFont>
      <p:font typeface="Proxima Nova" panose="020B0604020202020204" charset="0"/>
      <p:regular r:id="rId27"/>
      <p:bold r:id="rId28"/>
      <p:italic r:id="rId29"/>
      <p:boldItalic r:id="rId30"/>
    </p:embeddedFont>
    <p:embeddedFont>
      <p:font typeface="Tahoma" panose="020B0604030504040204" pitchFamily="34" charset="0"/>
      <p:regular r:id="rId31"/>
      <p:bold r:id="rId32"/>
    </p:embeddedFont>
    <p:embeddedFont>
      <p:font typeface="Tomorrow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fwiB9hJPocgzCdquJ/vzHMKPl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38596" autoAdjust="0"/>
  </p:normalViewPr>
  <p:slideViewPr>
    <p:cSldViewPr snapToGrid="0">
      <p:cViewPr varScale="1">
        <p:scale>
          <a:sx n="29" d="100"/>
          <a:sy n="29" d="100"/>
        </p:scale>
        <p:origin x="31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59B78-945C-4E16-A652-DDD99842FC8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1202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2b86598593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32b86598593_1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2" name="Google Shape;102;g32b86598593_1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7" name="Google Shape;11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1" name="Google Shape;13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43" name="Google Shape;14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8" name="Google Shape;15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2" name="Google Shape;17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59B78-945C-4E16-A652-DDD99842FC8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7860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585DE-CDA2-EB06-4044-C83A57A24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8DB46B-A87A-D25A-2304-EF76472D11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88ABDA-D372-A07D-CABF-9CF28026C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A5C83-546A-55C4-1861-AF1933CBBC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59B78-945C-4E16-A652-DDD99842FC8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5882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3100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5" name="Google Shape;18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382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8:notes"/>
          <p:cNvSpPr txBox="1">
            <a:spLocks noGrp="1"/>
          </p:cNvSpPr>
          <p:nvPr>
            <p:ph type="body" idx="1"/>
          </p:nvPr>
        </p:nvSpPr>
        <p:spPr>
          <a:xfrm>
            <a:off x="114300" y="4114799"/>
            <a:ext cx="6629400" cy="472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7" name="Google Shape;19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44525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9:notes"/>
          <p:cNvSpPr txBox="1">
            <a:spLocks noGrp="1"/>
          </p:cNvSpPr>
          <p:nvPr>
            <p:ph type="body" idx="1"/>
          </p:nvPr>
        </p:nvSpPr>
        <p:spPr>
          <a:xfrm>
            <a:off x="228600" y="4038600"/>
            <a:ext cx="64008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9" name="Google Shape;20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33338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0:notes"/>
          <p:cNvSpPr txBox="1">
            <a:spLocks noGrp="1"/>
          </p:cNvSpPr>
          <p:nvPr>
            <p:ph type="body" idx="1"/>
          </p:nvPr>
        </p:nvSpPr>
        <p:spPr>
          <a:xfrm>
            <a:off x="152400" y="3200401"/>
            <a:ext cx="6553200" cy="4190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221" name="Google Shape;22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3" name="Google Shape;23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2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3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body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5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body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1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body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7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>
            <a:spLocks noGrp="1"/>
          </p:cNvSpPr>
          <p:nvPr>
            <p:ph type="title"/>
          </p:nvPr>
        </p:nvSpPr>
        <p:spPr>
          <a:xfrm rot="5400000">
            <a:off x="4732338" y="2171703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2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1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99368-BB13-D614-04A8-B1F968A0E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6F255E6-02B8-FB93-011C-7834D76F4A5E}"/>
              </a:ext>
            </a:extLst>
          </p:cNvPr>
          <p:cNvGrpSpPr/>
          <p:nvPr/>
        </p:nvGrpSpPr>
        <p:grpSpPr>
          <a:xfrm>
            <a:off x="-1817630" y="-1"/>
            <a:ext cx="8327346" cy="4433335"/>
            <a:chOff x="0" y="2190084"/>
            <a:chExt cx="6350000" cy="31468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0660BF8-0883-66AA-00D5-D210E6591B3C}"/>
                </a:ext>
              </a:extLst>
            </p:cNvPr>
            <p:cNvSpPr/>
            <p:nvPr/>
          </p:nvSpPr>
          <p:spPr>
            <a:xfrm>
              <a:off x="0" y="2190084"/>
              <a:ext cx="6350000" cy="3146837"/>
            </a:xfrm>
            <a:custGeom>
              <a:avLst/>
              <a:gdLst/>
              <a:ahLst/>
              <a:cxnLst/>
              <a:rect l="l" t="t" r="r" b="b"/>
              <a:pathLst>
                <a:path w="6350000" h="5336921">
                  <a:moveTo>
                    <a:pt x="6057900" y="0"/>
                  </a:moveTo>
                  <a:cubicBezTo>
                    <a:pt x="6218555" y="0"/>
                    <a:pt x="6350000" y="131445"/>
                    <a:pt x="6350000" y="292100"/>
                  </a:cubicBezTo>
                  <a:lnTo>
                    <a:pt x="6350000" y="5072761"/>
                  </a:lnTo>
                  <a:cubicBezTo>
                    <a:pt x="6350000" y="5233416"/>
                    <a:pt x="6221603" y="5336921"/>
                    <a:pt x="6064631" y="5302758"/>
                  </a:cubicBezTo>
                  <a:lnTo>
                    <a:pt x="285369" y="4044442"/>
                  </a:lnTo>
                  <a:cubicBezTo>
                    <a:pt x="128397" y="4010152"/>
                    <a:pt x="0" y="3850767"/>
                    <a:pt x="0" y="3690112"/>
                  </a:cubicBezTo>
                  <a:lnTo>
                    <a:pt x="0" y="292100"/>
                  </a:lnTo>
                  <a:cubicBezTo>
                    <a:pt x="0" y="131445"/>
                    <a:pt x="131445" y="0"/>
                    <a:pt x="292100" y="0"/>
                  </a:cubicBezTo>
                  <a:lnTo>
                    <a:pt x="6057900" y="0"/>
                  </a:lnTo>
                  <a:close/>
                </a:path>
              </a:pathLst>
            </a:custGeom>
            <a:solidFill>
              <a:srgbClr val="E75C2C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A8DEE95-D3C1-18C1-99C1-27963681A350}"/>
              </a:ext>
            </a:extLst>
          </p:cNvPr>
          <p:cNvGrpSpPr>
            <a:grpSpLocks noChangeAspect="1"/>
          </p:cNvGrpSpPr>
          <p:nvPr/>
        </p:nvGrpSpPr>
        <p:grpSpPr>
          <a:xfrm>
            <a:off x="-1817630" y="2116541"/>
            <a:ext cx="8327346" cy="8170459"/>
            <a:chOff x="0" y="0"/>
            <a:chExt cx="6350000" cy="623036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C0CBD90-BD11-13A0-D667-FE4BBED59C96}"/>
                </a:ext>
              </a:extLst>
            </p:cNvPr>
            <p:cNvSpPr/>
            <p:nvPr/>
          </p:nvSpPr>
          <p:spPr>
            <a:xfrm>
              <a:off x="0" y="-27686"/>
              <a:ext cx="6350000" cy="6258052"/>
            </a:xfrm>
            <a:custGeom>
              <a:avLst/>
              <a:gdLst/>
              <a:ahLst/>
              <a:cxnLst/>
              <a:rect l="l" t="t" r="r" b="b"/>
              <a:pathLst>
                <a:path w="6350000" h="6258052">
                  <a:moveTo>
                    <a:pt x="0" y="264033"/>
                  </a:moveTo>
                  <a:cubicBezTo>
                    <a:pt x="0" y="103378"/>
                    <a:pt x="128397" y="0"/>
                    <a:pt x="285369" y="34290"/>
                  </a:cubicBezTo>
                  <a:lnTo>
                    <a:pt x="6064631" y="1294638"/>
                  </a:lnTo>
                  <a:cubicBezTo>
                    <a:pt x="6221603" y="1328928"/>
                    <a:pt x="6350000" y="1488313"/>
                    <a:pt x="6350000" y="1648968"/>
                  </a:cubicBezTo>
                  <a:lnTo>
                    <a:pt x="6350000" y="5965952"/>
                  </a:lnTo>
                  <a:cubicBezTo>
                    <a:pt x="6350000" y="6126607"/>
                    <a:pt x="6218555" y="6258052"/>
                    <a:pt x="6057900" y="6258052"/>
                  </a:cubicBezTo>
                  <a:lnTo>
                    <a:pt x="292100" y="6258052"/>
                  </a:lnTo>
                  <a:cubicBezTo>
                    <a:pt x="131445" y="6258052"/>
                    <a:pt x="0" y="6126607"/>
                    <a:pt x="0" y="5965952"/>
                  </a:cubicBezTo>
                  <a:lnTo>
                    <a:pt x="0" y="264033"/>
                  </a:lnTo>
                  <a:close/>
                </a:path>
              </a:pathLst>
            </a:custGeom>
            <a:blipFill>
              <a:blip r:embed="rId3"/>
              <a:stretch>
                <a:fillRect l="-37213" r="-37213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D8B13A2-41A8-5BFC-7EC3-37A4D696986E}"/>
              </a:ext>
            </a:extLst>
          </p:cNvPr>
          <p:cNvSpPr/>
          <p:nvPr/>
        </p:nvSpPr>
        <p:spPr>
          <a:xfrm>
            <a:off x="6781800" y="72746"/>
            <a:ext cx="11472152" cy="3846240"/>
          </a:xfrm>
          <a:custGeom>
            <a:avLst/>
            <a:gdLst/>
            <a:ahLst/>
            <a:cxnLst/>
            <a:rect l="l" t="t" r="r" b="b"/>
            <a:pathLst>
              <a:path w="10915293" h="4014977">
                <a:moveTo>
                  <a:pt x="0" y="0"/>
                </a:moveTo>
                <a:lnTo>
                  <a:pt x="10915293" y="0"/>
                </a:lnTo>
                <a:lnTo>
                  <a:pt x="10915293" y="4014977"/>
                </a:lnTo>
                <a:lnTo>
                  <a:pt x="0" y="40149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871" t="-137096" r="-17634" b="-13401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D66005E-8747-44B3-1566-767C967B5ECF}"/>
              </a:ext>
            </a:extLst>
          </p:cNvPr>
          <p:cNvSpPr txBox="1"/>
          <p:nvPr/>
        </p:nvSpPr>
        <p:spPr>
          <a:xfrm>
            <a:off x="10768831" y="4155654"/>
            <a:ext cx="4065538" cy="491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"/>
              </a:rPr>
              <a:t>Businesses with Heart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596514B-F697-726B-F983-7EA3D1048F97}"/>
              </a:ext>
            </a:extLst>
          </p:cNvPr>
          <p:cNvSpPr txBox="1"/>
          <p:nvPr/>
        </p:nvSpPr>
        <p:spPr>
          <a:xfrm>
            <a:off x="6543764" y="8099428"/>
            <a:ext cx="11744236" cy="1069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  <a:spcBef>
                <a:spcPct val="0"/>
              </a:spcBef>
            </a:pPr>
            <a:r>
              <a:rPr lang="en-US" sz="2800" spc="-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"/>
              </a:rPr>
              <a:t>Presented by: Frank Dragon</a:t>
            </a:r>
          </a:p>
          <a:p>
            <a:pPr algn="ctr">
              <a:lnSpc>
                <a:spcPts val="4400"/>
              </a:lnSpc>
              <a:spcBef>
                <a:spcPct val="0"/>
              </a:spcBef>
            </a:pPr>
            <a:r>
              <a:rPr lang="en-US" sz="2800" i="1" spc="-8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"/>
              </a:rPr>
              <a:t>Holdings Board Member &amp; KCFN Senior Advisor</a:t>
            </a:r>
            <a:r>
              <a:rPr lang="en-US" sz="2800" i="1" spc="-8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26DE185-50FE-48B6-A82D-EF88B42EF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6212" y="5525918"/>
            <a:ext cx="6779340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53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b86598593_1_1"/>
          <p:cNvSpPr/>
          <p:nvPr/>
        </p:nvSpPr>
        <p:spPr>
          <a:xfrm rot="10800000">
            <a:off x="2832603" y="-35153"/>
            <a:ext cx="12437172" cy="10190778"/>
          </a:xfrm>
          <a:custGeom>
            <a:avLst/>
            <a:gdLst/>
            <a:ahLst/>
            <a:cxnLst/>
            <a:rect l="l" t="t" r="r" b="b"/>
            <a:pathLst>
              <a:path w="23031800" h="13771322" extrusionOk="0">
                <a:moveTo>
                  <a:pt x="22739700" y="0"/>
                </a:moveTo>
                <a:cubicBezTo>
                  <a:pt x="22900356" y="0"/>
                  <a:pt x="23031800" y="131445"/>
                  <a:pt x="23031800" y="292100"/>
                </a:cubicBezTo>
                <a:lnTo>
                  <a:pt x="23031800" y="13507162"/>
                </a:lnTo>
                <a:cubicBezTo>
                  <a:pt x="23031800" y="13667817"/>
                  <a:pt x="22903404" y="13771322"/>
                  <a:pt x="22746432" y="13737160"/>
                </a:cubicBezTo>
                <a:lnTo>
                  <a:pt x="285369" y="12478843"/>
                </a:lnTo>
                <a:cubicBezTo>
                  <a:pt x="128397" y="12444554"/>
                  <a:pt x="0" y="12285168"/>
                  <a:pt x="0" y="12124513"/>
                </a:cubicBezTo>
                <a:lnTo>
                  <a:pt x="0" y="292100"/>
                </a:lnTo>
                <a:cubicBezTo>
                  <a:pt x="0" y="131445"/>
                  <a:pt x="131445" y="0"/>
                  <a:pt x="292100" y="0"/>
                </a:cubicBezTo>
                <a:lnTo>
                  <a:pt x="227397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2b86598593_1_1"/>
          <p:cNvSpPr/>
          <p:nvPr/>
        </p:nvSpPr>
        <p:spPr>
          <a:xfrm rot="-5400000">
            <a:off x="10484865" y="8703692"/>
            <a:ext cx="169354" cy="88064"/>
          </a:xfrm>
          <a:custGeom>
            <a:avLst/>
            <a:gdLst/>
            <a:ahLst/>
            <a:cxnLst/>
            <a:rect l="l" t="t" r="r" b="b"/>
            <a:pathLst>
              <a:path w="169354" h="88064" extrusionOk="0">
                <a:moveTo>
                  <a:pt x="0" y="0"/>
                </a:moveTo>
                <a:lnTo>
                  <a:pt x="169354" y="0"/>
                </a:lnTo>
                <a:lnTo>
                  <a:pt x="169354" y="88064"/>
                </a:lnTo>
                <a:lnTo>
                  <a:pt x="0" y="88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" name="Google Shape;106;g32b86598593_1_1"/>
          <p:cNvGrpSpPr/>
          <p:nvPr/>
        </p:nvGrpSpPr>
        <p:grpSpPr>
          <a:xfrm>
            <a:off x="-46764" y="-144661"/>
            <a:ext cx="18288118" cy="1173367"/>
            <a:chOff x="0" y="-38100"/>
            <a:chExt cx="4816592" cy="309033"/>
          </a:xfrm>
        </p:grpSpPr>
        <p:sp>
          <p:nvSpPr>
            <p:cNvPr id="107" name="Google Shape;107;g32b86598593_1_1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g32b86598593_1_1"/>
            <p:cNvSpPr txBox="1"/>
            <p:nvPr/>
          </p:nvSpPr>
          <p:spPr>
            <a:xfrm>
              <a:off x="0" y="-38100"/>
              <a:ext cx="4816500" cy="3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" name="Google Shape;109;g32b86598593_1_1"/>
          <p:cNvGrpSpPr/>
          <p:nvPr/>
        </p:nvGrpSpPr>
        <p:grpSpPr>
          <a:xfrm>
            <a:off x="0" y="9528514"/>
            <a:ext cx="18288118" cy="758653"/>
            <a:chOff x="0" y="0"/>
            <a:chExt cx="4816592" cy="199809"/>
          </a:xfrm>
        </p:grpSpPr>
        <p:sp>
          <p:nvSpPr>
            <p:cNvPr id="110" name="Google Shape;110;g32b86598593_1_1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g32b86598593_1_1"/>
            <p:cNvSpPr txBox="1"/>
            <p:nvPr/>
          </p:nvSpPr>
          <p:spPr>
            <a:xfrm>
              <a:off x="0" y="9"/>
              <a:ext cx="4816500" cy="19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None/>
              </a:pPr>
              <a:r>
                <a:rPr lang="en-US" sz="3900" b="0" i="0" u="none" strike="noStrike" cap="none" dirty="0">
                  <a:solidFill>
                    <a:schemeClr val="l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Ka:’</a:t>
              </a:r>
              <a:r>
                <a:rPr lang="en-US" sz="3900" b="0" i="0" u="none" strike="noStrike" cap="none" dirty="0" err="1">
                  <a:solidFill>
                    <a:schemeClr val="l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yu</a:t>
              </a:r>
              <a:r>
                <a:rPr lang="en-US" sz="3900" b="0" i="0" u="none" strike="noStrike" cap="none" dirty="0">
                  <a:solidFill>
                    <a:schemeClr val="l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:’</a:t>
              </a:r>
              <a:r>
                <a:rPr lang="en-US" sz="3900" b="0" i="0" u="none" strike="noStrike" cap="none" dirty="0" err="1">
                  <a:solidFill>
                    <a:schemeClr val="l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k’t’h</a:t>
              </a:r>
              <a:r>
                <a:rPr lang="en-US" sz="3900" b="0" i="0" u="none" strike="noStrike" cap="none" dirty="0">
                  <a:solidFill>
                    <a:schemeClr val="l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’ / Che:k’tles7et’h’  (</a:t>
              </a:r>
              <a:r>
                <a:rPr lang="en-US" sz="3900" b="0" i="0" u="none" strike="noStrike" cap="none" dirty="0" err="1">
                  <a:solidFill>
                    <a:schemeClr val="l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Kyuquot</a:t>
              </a:r>
              <a:r>
                <a:rPr lang="en-US" sz="3900" b="0" i="0" u="none" strike="noStrike" cap="none" dirty="0">
                  <a:solidFill>
                    <a:schemeClr val="l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 </a:t>
              </a:r>
              <a:r>
                <a:rPr lang="en-US" sz="3900" b="0" i="0" u="none" strike="noStrike" cap="none" dirty="0" err="1">
                  <a:solidFill>
                    <a:schemeClr val="l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Checleseht</a:t>
              </a:r>
              <a:r>
                <a:rPr lang="en-US" sz="3900" b="0" i="0" u="none" strike="noStrike" cap="none" dirty="0">
                  <a:solidFill>
                    <a:schemeClr val="l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)</a:t>
              </a:r>
              <a:endParaRPr sz="3900" b="0" i="0" u="none" strike="noStrike" cap="none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pic>
        <p:nvPicPr>
          <p:cNvPr id="112" name="Google Shape;112;g32b86598593_1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8401" y="1028700"/>
            <a:ext cx="12671326" cy="851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/>
          <p:nvPr/>
        </p:nvSpPr>
        <p:spPr>
          <a:xfrm rot="10800000">
            <a:off x="1752597" y="-20461"/>
            <a:ext cx="14630403" cy="10176071"/>
          </a:xfrm>
          <a:custGeom>
            <a:avLst/>
            <a:gdLst/>
            <a:ahLst/>
            <a:cxnLst/>
            <a:rect l="l" t="t" r="r" b="b"/>
            <a:pathLst>
              <a:path w="23031800" h="13771322" extrusionOk="0">
                <a:moveTo>
                  <a:pt x="22739700" y="0"/>
                </a:moveTo>
                <a:cubicBezTo>
                  <a:pt x="22900356" y="0"/>
                  <a:pt x="23031800" y="131445"/>
                  <a:pt x="23031800" y="292100"/>
                </a:cubicBezTo>
                <a:lnTo>
                  <a:pt x="23031800" y="13507162"/>
                </a:lnTo>
                <a:cubicBezTo>
                  <a:pt x="23031800" y="13667817"/>
                  <a:pt x="22903404" y="13771322"/>
                  <a:pt x="22746432" y="13737160"/>
                </a:cubicBezTo>
                <a:lnTo>
                  <a:pt x="285369" y="12478843"/>
                </a:lnTo>
                <a:cubicBezTo>
                  <a:pt x="128397" y="12444554"/>
                  <a:pt x="0" y="12285168"/>
                  <a:pt x="0" y="12124513"/>
                </a:cubicBezTo>
                <a:lnTo>
                  <a:pt x="0" y="292100"/>
                </a:lnTo>
                <a:cubicBezTo>
                  <a:pt x="0" y="131445"/>
                  <a:pt x="131445" y="0"/>
                  <a:pt x="292100" y="0"/>
                </a:cubicBezTo>
                <a:lnTo>
                  <a:pt x="227397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1752602" y="1028700"/>
            <a:ext cx="14630399" cy="8499813"/>
          </a:xfrm>
          <a:custGeom>
            <a:avLst/>
            <a:gdLst/>
            <a:ahLst/>
            <a:cxnLst/>
            <a:rect l="l" t="t" r="r" b="b"/>
            <a:pathLst>
              <a:path w="12084581" h="8229600" extrusionOk="0">
                <a:moveTo>
                  <a:pt x="0" y="0"/>
                </a:moveTo>
                <a:lnTo>
                  <a:pt x="12084582" y="0"/>
                </a:lnTo>
                <a:lnTo>
                  <a:pt x="120845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 rot="-5400000">
            <a:off x="10484864" y="8703691"/>
            <a:ext cx="169355" cy="88064"/>
          </a:xfrm>
          <a:custGeom>
            <a:avLst/>
            <a:gdLst/>
            <a:ahLst/>
            <a:cxnLst/>
            <a:rect l="l" t="t" r="r" b="b"/>
            <a:pathLst>
              <a:path w="169354" h="88064" extrusionOk="0">
                <a:moveTo>
                  <a:pt x="0" y="0"/>
                </a:moveTo>
                <a:lnTo>
                  <a:pt x="169354" y="0"/>
                </a:lnTo>
                <a:lnTo>
                  <a:pt x="169354" y="88064"/>
                </a:lnTo>
                <a:lnTo>
                  <a:pt x="0" y="88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2" name="Google Shape;122;p2"/>
          <p:cNvGrpSpPr/>
          <p:nvPr/>
        </p:nvGrpSpPr>
        <p:grpSpPr>
          <a:xfrm>
            <a:off x="-46764" y="-144660"/>
            <a:ext cx="18288000" cy="1173361"/>
            <a:chOff x="0" y="-38100"/>
            <a:chExt cx="4816593" cy="309033"/>
          </a:xfrm>
        </p:grpSpPr>
        <p:sp>
          <p:nvSpPr>
            <p:cNvPr id="123" name="Google Shape;123;p2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p2"/>
          <p:cNvGrpSpPr/>
          <p:nvPr/>
        </p:nvGrpSpPr>
        <p:grpSpPr>
          <a:xfrm>
            <a:off x="0" y="9383853"/>
            <a:ext cx="18288000" cy="903148"/>
            <a:chOff x="0" y="-38100"/>
            <a:chExt cx="4816593" cy="237866"/>
          </a:xfrm>
        </p:grpSpPr>
        <p:sp>
          <p:nvSpPr>
            <p:cNvPr id="126" name="Google Shape;126;p2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0" y="-38100"/>
              <a:ext cx="4816593" cy="237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/>
          <p:nvPr/>
        </p:nvSpPr>
        <p:spPr>
          <a:xfrm>
            <a:off x="1219201" y="1028701"/>
            <a:ext cx="15925801" cy="8686800"/>
          </a:xfrm>
          <a:custGeom>
            <a:avLst/>
            <a:gdLst/>
            <a:ahLst/>
            <a:cxnLst/>
            <a:rect l="l" t="t" r="r" b="b"/>
            <a:pathLst>
              <a:path w="16352709" h="9198399" extrusionOk="0">
                <a:moveTo>
                  <a:pt x="0" y="0"/>
                </a:moveTo>
                <a:lnTo>
                  <a:pt x="16352709" y="0"/>
                </a:lnTo>
                <a:lnTo>
                  <a:pt x="16352709" y="9198400"/>
                </a:lnTo>
                <a:lnTo>
                  <a:pt x="0" y="9198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3"/>
          <p:cNvGrpSpPr/>
          <p:nvPr/>
        </p:nvGrpSpPr>
        <p:grpSpPr>
          <a:xfrm>
            <a:off x="-46764" y="-144660"/>
            <a:ext cx="18288000" cy="1173361"/>
            <a:chOff x="0" y="-38100"/>
            <a:chExt cx="4816593" cy="309033"/>
          </a:xfrm>
        </p:grpSpPr>
        <p:sp>
          <p:nvSpPr>
            <p:cNvPr id="135" name="Google Shape;135;p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3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" name="Google Shape;137;p3"/>
          <p:cNvGrpSpPr/>
          <p:nvPr/>
        </p:nvGrpSpPr>
        <p:grpSpPr>
          <a:xfrm>
            <a:off x="0" y="9383853"/>
            <a:ext cx="18288000" cy="903148"/>
            <a:chOff x="0" y="-38100"/>
            <a:chExt cx="4816593" cy="237866"/>
          </a:xfrm>
        </p:grpSpPr>
        <p:sp>
          <p:nvSpPr>
            <p:cNvPr id="138" name="Google Shape;138;p3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3"/>
            <p:cNvSpPr txBox="1"/>
            <p:nvPr/>
          </p:nvSpPr>
          <p:spPr>
            <a:xfrm>
              <a:off x="0" y="-38100"/>
              <a:ext cx="4816593" cy="237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"/>
          <p:cNvSpPr/>
          <p:nvPr/>
        </p:nvSpPr>
        <p:spPr>
          <a:xfrm rot="10800000">
            <a:off x="265779" y="1006080"/>
            <a:ext cx="17662916" cy="8877417"/>
          </a:xfrm>
          <a:custGeom>
            <a:avLst/>
            <a:gdLst/>
            <a:ahLst/>
            <a:cxnLst/>
            <a:rect l="l" t="t" r="r" b="b"/>
            <a:pathLst>
              <a:path w="21617767" h="10865133" extrusionOk="0">
                <a:moveTo>
                  <a:pt x="21325667" y="0"/>
                </a:moveTo>
                <a:cubicBezTo>
                  <a:pt x="21486323" y="0"/>
                  <a:pt x="21617767" y="131445"/>
                  <a:pt x="21617767" y="292100"/>
                </a:cubicBezTo>
                <a:lnTo>
                  <a:pt x="21617767" y="10600973"/>
                </a:lnTo>
                <a:cubicBezTo>
                  <a:pt x="21617767" y="10761628"/>
                  <a:pt x="21489370" y="10865133"/>
                  <a:pt x="21332399" y="10830971"/>
                </a:cubicBezTo>
                <a:lnTo>
                  <a:pt x="285369" y="9572654"/>
                </a:lnTo>
                <a:cubicBezTo>
                  <a:pt x="128397" y="9538364"/>
                  <a:pt x="0" y="9378979"/>
                  <a:pt x="0" y="9218324"/>
                </a:cubicBezTo>
                <a:lnTo>
                  <a:pt x="0" y="292100"/>
                </a:lnTo>
                <a:cubicBezTo>
                  <a:pt x="0" y="131445"/>
                  <a:pt x="131445" y="0"/>
                  <a:pt x="292100" y="0"/>
                </a:cubicBezTo>
                <a:lnTo>
                  <a:pt x="213256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4"/>
          <p:cNvSpPr/>
          <p:nvPr/>
        </p:nvSpPr>
        <p:spPr>
          <a:xfrm>
            <a:off x="2164611" y="1729949"/>
            <a:ext cx="10026820" cy="7670379"/>
          </a:xfrm>
          <a:custGeom>
            <a:avLst/>
            <a:gdLst/>
            <a:ahLst/>
            <a:cxnLst/>
            <a:rect l="l" t="t" r="r" b="b"/>
            <a:pathLst>
              <a:path w="10026820" h="7670379" extrusionOk="0">
                <a:moveTo>
                  <a:pt x="0" y="0"/>
                </a:moveTo>
                <a:lnTo>
                  <a:pt x="10026820" y="0"/>
                </a:lnTo>
                <a:lnTo>
                  <a:pt x="10026820" y="7670379"/>
                </a:lnTo>
                <a:lnTo>
                  <a:pt x="0" y="76703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6135" r="-3101" b="-204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12388794" y="3789223"/>
            <a:ext cx="5266953" cy="170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50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The Maa-nulth First Nations Treaty had an effective date of April 1, 2011. The timeline that follows marks some of the milestones in the process.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" name="Google Shape;148;p4"/>
          <p:cNvGrpSpPr/>
          <p:nvPr/>
        </p:nvGrpSpPr>
        <p:grpSpPr>
          <a:xfrm>
            <a:off x="-46764" y="-144660"/>
            <a:ext cx="18288000" cy="1173361"/>
            <a:chOff x="0" y="-38100"/>
            <a:chExt cx="4816593" cy="309033"/>
          </a:xfrm>
        </p:grpSpPr>
        <p:sp>
          <p:nvSpPr>
            <p:cNvPr id="149" name="Google Shape;149;p4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4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1" name="Google Shape;151;p4"/>
          <p:cNvSpPr txBox="1"/>
          <p:nvPr/>
        </p:nvSpPr>
        <p:spPr>
          <a:xfrm>
            <a:off x="4771527" y="163513"/>
            <a:ext cx="9478677" cy="8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b="0" i="0" u="none" strike="noStrike" cap="none" dirty="0">
                <a:solidFill>
                  <a:srgbClr val="FBFCF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omorrow"/>
              </a:rPr>
              <a:t>MAA-NULTH TREATY</a:t>
            </a:r>
            <a:endParaRPr sz="1400" b="0" i="0" u="none" strike="noStrike" cap="none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pSp>
        <p:nvGrpSpPr>
          <p:cNvPr id="152" name="Google Shape;152;p4"/>
          <p:cNvGrpSpPr/>
          <p:nvPr/>
        </p:nvGrpSpPr>
        <p:grpSpPr>
          <a:xfrm>
            <a:off x="0" y="9383853"/>
            <a:ext cx="18288000" cy="903148"/>
            <a:chOff x="0" y="-38100"/>
            <a:chExt cx="4816593" cy="237866"/>
          </a:xfrm>
        </p:grpSpPr>
        <p:sp>
          <p:nvSpPr>
            <p:cNvPr id="153" name="Google Shape;153;p4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0" y="-38100"/>
              <a:ext cx="4816593" cy="237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/>
          <p:nvPr/>
        </p:nvSpPr>
        <p:spPr>
          <a:xfrm rot="10800000">
            <a:off x="495216" y="137302"/>
            <a:ext cx="17297568" cy="9986189"/>
          </a:xfrm>
          <a:custGeom>
            <a:avLst/>
            <a:gdLst/>
            <a:ahLst/>
            <a:cxnLst/>
            <a:rect l="l" t="t" r="r" b="b"/>
            <a:pathLst>
              <a:path w="18270917" h="10548120" extrusionOk="0">
                <a:moveTo>
                  <a:pt x="17978817" y="0"/>
                </a:moveTo>
                <a:cubicBezTo>
                  <a:pt x="18139471" y="0"/>
                  <a:pt x="18270917" y="131445"/>
                  <a:pt x="18270917" y="292100"/>
                </a:cubicBezTo>
                <a:lnTo>
                  <a:pt x="18270917" y="10283961"/>
                </a:lnTo>
                <a:cubicBezTo>
                  <a:pt x="18270917" y="10444615"/>
                  <a:pt x="18142521" y="10548120"/>
                  <a:pt x="17985547" y="10513957"/>
                </a:cubicBezTo>
                <a:lnTo>
                  <a:pt x="285369" y="9255642"/>
                </a:lnTo>
                <a:cubicBezTo>
                  <a:pt x="128397" y="9221352"/>
                  <a:pt x="0" y="9061967"/>
                  <a:pt x="0" y="8901312"/>
                </a:cubicBezTo>
                <a:lnTo>
                  <a:pt x="0" y="292100"/>
                </a:lnTo>
                <a:cubicBezTo>
                  <a:pt x="0" y="131445"/>
                  <a:pt x="131445" y="0"/>
                  <a:pt x="292100" y="0"/>
                </a:cubicBezTo>
                <a:lnTo>
                  <a:pt x="1797881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/>
          <p:nvPr/>
        </p:nvSpPr>
        <p:spPr>
          <a:xfrm>
            <a:off x="4489740" y="1166002"/>
            <a:ext cx="9018179" cy="5893688"/>
          </a:xfrm>
          <a:custGeom>
            <a:avLst/>
            <a:gdLst/>
            <a:ahLst/>
            <a:cxnLst/>
            <a:rect l="l" t="t" r="r" b="b"/>
            <a:pathLst>
              <a:path w="9018179" h="5893688" extrusionOk="0">
                <a:moveTo>
                  <a:pt x="0" y="0"/>
                </a:moveTo>
                <a:lnTo>
                  <a:pt x="9018178" y="0"/>
                </a:lnTo>
                <a:lnTo>
                  <a:pt x="9018178" y="5893688"/>
                </a:lnTo>
                <a:lnTo>
                  <a:pt x="0" y="5893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1121184" y="7196991"/>
            <a:ext cx="16045627" cy="245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Che:k'tles7et'h' 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Tyee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Ha'wilth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 Francis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Gillete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 and Ka:'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yu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:'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k't'h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'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Tyee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Ha'wilth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 Christina Cox sign the laws that will govern their citizens under the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Maa-nulth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 Final Agreement. Effective Date was midnight on April 1st 2011. Ka:'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yu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:'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k't'h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'/Che:k'tles7et'h' celebrated by burning pages of the Indian Act.</a:t>
            </a:r>
          </a:p>
          <a:p>
            <a:pPr marL="0" marR="0" lvl="0" indent="0" algn="ctr" rtl="0">
              <a:lnSpc>
                <a:spcPct val="1350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endParaRPr lang="en-US" sz="2800" b="0" i="1" u="none" strike="noStrike" cap="none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roxima Nova"/>
            </a:endParaRPr>
          </a:p>
          <a:p>
            <a:pPr marL="0" marR="0" lvl="0" indent="0" algn="ctr" rtl="0">
              <a:lnSpc>
                <a:spcPct val="1350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800" b="0" i="1" u="none" strike="noStrike" cap="non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roxima Nova"/>
              </a:rPr>
              <a:t>Photo by Denise Titian</a:t>
            </a:r>
            <a:endParaRPr sz="2800" b="0" i="1" u="none" strike="noStrike" cap="none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pSp>
        <p:nvGrpSpPr>
          <p:cNvPr id="163" name="Google Shape;163;p5"/>
          <p:cNvGrpSpPr/>
          <p:nvPr/>
        </p:nvGrpSpPr>
        <p:grpSpPr>
          <a:xfrm>
            <a:off x="-46764" y="-144660"/>
            <a:ext cx="18288000" cy="1173361"/>
            <a:chOff x="0" y="-38100"/>
            <a:chExt cx="4816593" cy="309033"/>
          </a:xfrm>
        </p:grpSpPr>
        <p:sp>
          <p:nvSpPr>
            <p:cNvPr id="164" name="Google Shape;164;p5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5"/>
          <p:cNvGrpSpPr/>
          <p:nvPr/>
        </p:nvGrpSpPr>
        <p:grpSpPr>
          <a:xfrm>
            <a:off x="0" y="9481601"/>
            <a:ext cx="18288000" cy="903148"/>
            <a:chOff x="0" y="-38100"/>
            <a:chExt cx="4816593" cy="237866"/>
          </a:xfrm>
        </p:grpSpPr>
        <p:sp>
          <p:nvSpPr>
            <p:cNvPr id="167" name="Google Shape;167;p5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5"/>
            <p:cNvSpPr txBox="1"/>
            <p:nvPr/>
          </p:nvSpPr>
          <p:spPr>
            <a:xfrm>
              <a:off x="0" y="-38100"/>
              <a:ext cx="4816593" cy="237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6"/>
          <p:cNvGrpSpPr/>
          <p:nvPr/>
        </p:nvGrpSpPr>
        <p:grpSpPr>
          <a:xfrm>
            <a:off x="-46764" y="-144661"/>
            <a:ext cx="18288118" cy="1173367"/>
            <a:chOff x="0" y="-38100"/>
            <a:chExt cx="4816592" cy="309033"/>
          </a:xfrm>
        </p:grpSpPr>
        <p:sp>
          <p:nvSpPr>
            <p:cNvPr id="175" name="Google Shape;175;p6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6"/>
            <p:cNvSpPr txBox="1"/>
            <p:nvPr/>
          </p:nvSpPr>
          <p:spPr>
            <a:xfrm>
              <a:off x="0" y="-38100"/>
              <a:ext cx="4816500" cy="3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" name="Google Shape;177;p6"/>
          <p:cNvGrpSpPr/>
          <p:nvPr/>
        </p:nvGrpSpPr>
        <p:grpSpPr>
          <a:xfrm>
            <a:off x="0" y="9383852"/>
            <a:ext cx="18288118" cy="903283"/>
            <a:chOff x="0" y="-38100"/>
            <a:chExt cx="4816592" cy="237900"/>
          </a:xfrm>
        </p:grpSpPr>
        <p:sp>
          <p:nvSpPr>
            <p:cNvPr id="178" name="Google Shape;178;p6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6"/>
            <p:cNvSpPr txBox="1"/>
            <p:nvPr/>
          </p:nvSpPr>
          <p:spPr>
            <a:xfrm>
              <a:off x="0" y="-38100"/>
              <a:ext cx="4816500" cy="23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0" name="Google Shape;180;p6" descr="A diagram of a company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3625" y="1028701"/>
            <a:ext cx="15468600" cy="8499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73BEC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160770" cy="10281285"/>
            <a:chOff x="0" y="0"/>
            <a:chExt cx="6160770" cy="102812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4657090" cy="10281285"/>
            </a:xfrm>
            <a:custGeom>
              <a:avLst/>
              <a:gdLst/>
              <a:ahLst/>
              <a:cxnLst/>
              <a:rect l="l" t="t" r="r" b="b"/>
              <a:pathLst>
                <a:path w="4657090" h="10281285">
                  <a:moveTo>
                    <a:pt x="4656772" y="0"/>
                  </a:moveTo>
                  <a:lnTo>
                    <a:pt x="4656772" y="10281177"/>
                  </a:lnTo>
                  <a:lnTo>
                    <a:pt x="0" y="10281177"/>
                  </a:lnTo>
                  <a:lnTo>
                    <a:pt x="0" y="0"/>
                  </a:lnTo>
                  <a:lnTo>
                    <a:pt x="4656772" y="0"/>
                  </a:lnTo>
                  <a:close/>
                </a:path>
              </a:pathLst>
            </a:custGeom>
            <a:solidFill>
              <a:srgbClr val="385D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3691" y="356075"/>
              <a:ext cx="5859145" cy="2057400"/>
            </a:xfrm>
            <a:custGeom>
              <a:avLst/>
              <a:gdLst/>
              <a:ahLst/>
              <a:cxnLst/>
              <a:rect l="l" t="t" r="r" b="b"/>
              <a:pathLst>
                <a:path w="5859145" h="2057400">
                  <a:moveTo>
                    <a:pt x="5858745" y="2057392"/>
                  </a:moveTo>
                  <a:lnTo>
                    <a:pt x="0" y="2057392"/>
                  </a:lnTo>
                  <a:lnTo>
                    <a:pt x="0" y="0"/>
                  </a:lnTo>
                  <a:lnTo>
                    <a:pt x="5858745" y="0"/>
                  </a:lnTo>
                  <a:lnTo>
                    <a:pt x="5858745" y="2057392"/>
                  </a:lnTo>
                  <a:close/>
                </a:path>
              </a:pathLst>
            </a:custGeom>
            <a:solidFill>
              <a:srgbClr val="E75C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3874" y="356075"/>
              <a:ext cx="5858510" cy="2057400"/>
            </a:xfrm>
            <a:custGeom>
              <a:avLst/>
              <a:gdLst/>
              <a:ahLst/>
              <a:cxnLst/>
              <a:rect l="l" t="t" r="r" b="b"/>
              <a:pathLst>
                <a:path w="5858510" h="2057400">
                  <a:moveTo>
                    <a:pt x="0" y="0"/>
                  </a:moveTo>
                  <a:lnTo>
                    <a:pt x="5858254" y="0"/>
                  </a:lnTo>
                  <a:lnTo>
                    <a:pt x="5858254" y="2057251"/>
                  </a:lnTo>
                  <a:lnTo>
                    <a:pt x="0" y="2057251"/>
                  </a:lnTo>
                  <a:lnTo>
                    <a:pt x="0" y="0"/>
                  </a:lnTo>
                  <a:close/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1974" y="508885"/>
            <a:ext cx="5821045" cy="1618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9190" marR="392430" indent="-777875">
              <a:lnSpc>
                <a:spcPct val="114599"/>
              </a:lnSpc>
              <a:spcBef>
                <a:spcPts val="100"/>
              </a:spcBef>
            </a:pPr>
            <a:r>
              <a:rPr sz="3000" b="1" spc="12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Tiičma</a:t>
            </a:r>
            <a:r>
              <a:rPr sz="3000" b="1" spc="10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000" b="1" spc="10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</a:t>
            </a:r>
            <a:r>
              <a:rPr sz="3000" b="1" spc="10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000" b="1" spc="14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Services </a:t>
            </a:r>
            <a:r>
              <a:rPr lang="en-CA" sz="3000" b="1" spc="27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Quarterly</a:t>
            </a:r>
            <a:r>
              <a:rPr sz="3000" b="1" spc="10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</a:t>
            </a:r>
            <a:r>
              <a:rPr lang="en-CA"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(Q4)</a:t>
            </a:r>
            <a:endParaRPr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662471"/>
            <a:ext cx="4369930" cy="727709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983538" y="2636162"/>
            <a:ext cx="12151360" cy="75093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90445">
              <a:lnSpc>
                <a:spcPct val="114999"/>
              </a:lnSpc>
              <a:spcBef>
                <a:spcPts val="100"/>
              </a:spcBef>
            </a:pPr>
            <a:r>
              <a:rPr sz="2800" b="1" dirty="0">
                <a:latin typeface="Tahoma"/>
                <a:cs typeface="Tahoma"/>
              </a:rPr>
              <a:t>Vision</a:t>
            </a:r>
            <a:r>
              <a:rPr sz="2800" dirty="0">
                <a:latin typeface="Tahoma"/>
                <a:cs typeface="Tahoma"/>
              </a:rPr>
              <a:t>: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Support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prosperity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opportunity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for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current</a:t>
            </a:r>
            <a:r>
              <a:rPr sz="2800" spc="-19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future </a:t>
            </a:r>
            <a:r>
              <a:rPr sz="2800" spc="85" dirty="0">
                <a:latin typeface="Tahoma"/>
                <a:cs typeface="Tahoma"/>
              </a:rPr>
              <a:t>generations.</a:t>
            </a:r>
            <a:endParaRPr sz="2800" dirty="0">
              <a:latin typeface="Tahoma"/>
              <a:cs typeface="Tahoma"/>
            </a:endParaRPr>
          </a:p>
          <a:p>
            <a:pPr marL="12700" marR="1287780">
              <a:lnSpc>
                <a:spcPct val="114999"/>
              </a:lnSpc>
              <a:spcBef>
                <a:spcPts val="1460"/>
              </a:spcBef>
            </a:pPr>
            <a:r>
              <a:rPr sz="2800" b="1" dirty="0">
                <a:latin typeface="Tahoma"/>
                <a:cs typeface="Tahoma"/>
              </a:rPr>
              <a:t>Mandate:</a:t>
            </a:r>
            <a:r>
              <a:rPr sz="2800" b="1" spc="-9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To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facilitate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collective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75" dirty="0">
                <a:latin typeface="Tahoma"/>
                <a:cs typeface="Tahoma"/>
              </a:rPr>
              <a:t>efforts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to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175" dirty="0">
                <a:latin typeface="Tahoma"/>
                <a:cs typeface="Tahoma"/>
              </a:rPr>
              <a:t>accomplish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vision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and </a:t>
            </a:r>
            <a:r>
              <a:rPr sz="2800" spc="90" dirty="0">
                <a:latin typeface="Tahoma"/>
                <a:cs typeface="Tahoma"/>
              </a:rPr>
              <a:t>priority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objectives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210" dirty="0">
                <a:latin typeface="Tahoma"/>
                <a:cs typeface="Tahoma"/>
              </a:rPr>
              <a:t>5-</a:t>
            </a:r>
            <a:r>
              <a:rPr sz="2800" spc="125" dirty="0">
                <a:latin typeface="Tahoma"/>
                <a:cs typeface="Tahoma"/>
              </a:rPr>
              <a:t>year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Strategic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Plan.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00" dirty="0">
              <a:latin typeface="Tahoma"/>
              <a:cs typeface="Tahoma"/>
            </a:endParaRPr>
          </a:p>
          <a:p>
            <a:pPr marL="12700" marR="5080">
              <a:lnSpc>
                <a:spcPct val="114999"/>
              </a:lnSpc>
              <a:tabLst>
                <a:tab pos="1792605" algn="l"/>
                <a:tab pos="3753485" algn="l"/>
                <a:tab pos="5457190" algn="l"/>
                <a:tab pos="7013575" algn="l"/>
                <a:tab pos="7831455" algn="l"/>
                <a:tab pos="9319895" algn="l"/>
                <a:tab pos="9975215" algn="l"/>
                <a:tab pos="10704195" algn="l"/>
                <a:tab pos="11851640" algn="l"/>
              </a:tabLst>
            </a:pPr>
            <a:r>
              <a:rPr sz="2800" b="1" spc="-10" dirty="0">
                <a:latin typeface="Tahoma"/>
                <a:cs typeface="Tahoma"/>
              </a:rPr>
              <a:t>Strategy:</a:t>
            </a:r>
            <a:r>
              <a:rPr sz="2800" b="1" dirty="0">
                <a:latin typeface="Tahoma"/>
                <a:cs typeface="Tahoma"/>
              </a:rPr>
              <a:t>	</a:t>
            </a:r>
            <a:r>
              <a:rPr sz="2800" spc="155" dirty="0">
                <a:latin typeface="Tahoma"/>
                <a:cs typeface="Tahoma"/>
              </a:rPr>
              <a:t>Implement</a:t>
            </a:r>
            <a:r>
              <a:rPr sz="2800" dirty="0">
                <a:latin typeface="Tahoma"/>
                <a:cs typeface="Tahoma"/>
              </a:rPr>
              <a:t>	</a:t>
            </a:r>
            <a:r>
              <a:rPr sz="2800" spc="95" dirty="0">
                <a:latin typeface="Tahoma"/>
                <a:cs typeface="Tahoma"/>
              </a:rPr>
              <a:t>operating</a:t>
            </a:r>
            <a:r>
              <a:rPr sz="2800" dirty="0">
                <a:latin typeface="Tahoma"/>
                <a:cs typeface="Tahoma"/>
              </a:rPr>
              <a:t>	</a:t>
            </a:r>
            <a:r>
              <a:rPr sz="2800" spc="195" dirty="0">
                <a:latin typeface="Tahoma"/>
                <a:cs typeface="Tahoma"/>
              </a:rPr>
              <a:t>systems</a:t>
            </a:r>
            <a:r>
              <a:rPr sz="2800" dirty="0">
                <a:latin typeface="Tahoma"/>
                <a:cs typeface="Tahoma"/>
              </a:rPr>
              <a:t>	</a:t>
            </a:r>
            <a:r>
              <a:rPr sz="2800" spc="114" dirty="0">
                <a:latin typeface="Tahoma"/>
                <a:cs typeface="Tahoma"/>
              </a:rPr>
              <a:t>and</a:t>
            </a:r>
            <a:r>
              <a:rPr sz="2800" dirty="0">
                <a:latin typeface="Tahoma"/>
                <a:cs typeface="Tahoma"/>
              </a:rPr>
              <a:t>	</a:t>
            </a:r>
            <a:r>
              <a:rPr sz="2800" spc="120" dirty="0">
                <a:latin typeface="Tahoma"/>
                <a:cs typeface="Tahoma"/>
              </a:rPr>
              <a:t>controls</a:t>
            </a:r>
            <a:r>
              <a:rPr sz="2800" dirty="0">
                <a:latin typeface="Tahoma"/>
                <a:cs typeface="Tahoma"/>
              </a:rPr>
              <a:t>	</a:t>
            </a:r>
            <a:r>
              <a:rPr sz="2800" spc="35" dirty="0">
                <a:latin typeface="Tahoma"/>
                <a:cs typeface="Tahoma"/>
              </a:rPr>
              <a:t>for</a:t>
            </a:r>
            <a:r>
              <a:rPr sz="2800" dirty="0">
                <a:latin typeface="Tahoma"/>
                <a:cs typeface="Tahoma"/>
              </a:rPr>
              <a:t>	</a:t>
            </a:r>
            <a:r>
              <a:rPr sz="2800" spc="70" dirty="0">
                <a:latin typeface="Tahoma"/>
                <a:cs typeface="Tahoma"/>
              </a:rPr>
              <a:t>the</a:t>
            </a:r>
            <a:r>
              <a:rPr sz="2800" dirty="0">
                <a:latin typeface="Tahoma"/>
                <a:cs typeface="Tahoma"/>
              </a:rPr>
              <a:t>	</a:t>
            </a:r>
            <a:r>
              <a:rPr sz="2800" spc="110" dirty="0">
                <a:latin typeface="Tahoma"/>
                <a:cs typeface="Tahoma"/>
              </a:rPr>
              <a:t>group</a:t>
            </a:r>
            <a:r>
              <a:rPr lang="en-US" sz="2800" spc="110" dirty="0">
                <a:latin typeface="Tahoma"/>
                <a:cs typeface="Tahoma"/>
              </a:rPr>
              <a:t> </a:t>
            </a:r>
            <a:r>
              <a:rPr sz="2800" spc="-25" dirty="0">
                <a:latin typeface="Tahoma"/>
                <a:cs typeface="Tahoma"/>
              </a:rPr>
              <a:t>of </a:t>
            </a:r>
            <a:r>
              <a:rPr sz="2800" spc="175" dirty="0">
                <a:latin typeface="Tahoma"/>
                <a:cs typeface="Tahoma"/>
              </a:rPr>
              <a:t>businesses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in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support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KCFN.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2800" dirty="0">
              <a:latin typeface="Tahoma"/>
              <a:cs typeface="Tahoma"/>
            </a:endParaRPr>
          </a:p>
          <a:p>
            <a:pPr marL="12700" marR="170180">
              <a:lnSpc>
                <a:spcPct val="114999"/>
              </a:lnSpc>
            </a:pPr>
            <a:r>
              <a:rPr sz="2800" b="1" spc="70" dirty="0">
                <a:latin typeface="Tahoma"/>
                <a:cs typeface="Tahoma"/>
              </a:rPr>
              <a:t>Administration</a:t>
            </a:r>
            <a:r>
              <a:rPr sz="2800" b="1" spc="-3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priorities:</a:t>
            </a:r>
            <a:r>
              <a:rPr sz="2800" b="1" spc="-9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Tiičma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165" dirty="0">
                <a:latin typeface="Tahoma"/>
                <a:cs typeface="Tahoma"/>
              </a:rPr>
              <a:t>Management</a:t>
            </a:r>
            <a:r>
              <a:rPr sz="2800" spc="-145" dirty="0">
                <a:latin typeface="Tahoma"/>
                <a:cs typeface="Tahoma"/>
              </a:rPr>
              <a:t> </a:t>
            </a:r>
            <a:r>
              <a:rPr sz="2800" spc="165" dirty="0">
                <a:latin typeface="Tahoma"/>
                <a:cs typeface="Tahoma"/>
              </a:rPr>
              <a:t>Services</a:t>
            </a:r>
            <a:r>
              <a:rPr sz="2800" spc="-14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provides</a:t>
            </a:r>
            <a:r>
              <a:rPr sz="2800" spc="-150" dirty="0">
                <a:latin typeface="Tahoma"/>
                <a:cs typeface="Tahoma"/>
              </a:rPr>
              <a:t> </a:t>
            </a:r>
            <a:r>
              <a:rPr sz="2800" spc="150" dirty="0">
                <a:latin typeface="Tahoma"/>
                <a:cs typeface="Tahoma"/>
              </a:rPr>
              <a:t>day-</a:t>
            </a:r>
            <a:r>
              <a:rPr sz="2800" spc="110" dirty="0">
                <a:latin typeface="Tahoma"/>
                <a:cs typeface="Tahoma"/>
              </a:rPr>
              <a:t>to-day </a:t>
            </a:r>
            <a:r>
              <a:rPr sz="2800" spc="125" dirty="0">
                <a:latin typeface="Tahoma"/>
                <a:cs typeface="Tahoma"/>
              </a:rPr>
              <a:t>administrative</a:t>
            </a:r>
            <a:r>
              <a:rPr sz="2800" spc="-22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support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for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companies,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its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partnerships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KCFN.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800" dirty="0">
              <a:latin typeface="Tahoma"/>
              <a:cs typeface="Tahoma"/>
            </a:endParaRPr>
          </a:p>
          <a:p>
            <a:pPr marL="12700" marR="5080" algn="just">
              <a:lnSpc>
                <a:spcPct val="114999"/>
              </a:lnSpc>
            </a:pPr>
            <a:r>
              <a:rPr sz="2800" spc="150" dirty="0">
                <a:latin typeface="Tahoma"/>
                <a:cs typeface="Tahoma"/>
              </a:rPr>
              <a:t>Government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administration's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various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60" dirty="0">
                <a:latin typeface="Tahoma"/>
                <a:cs typeface="Tahoma"/>
              </a:rPr>
              <a:t>program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service</a:t>
            </a:r>
            <a:r>
              <a:rPr sz="2800" spc="-9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departments.</a:t>
            </a:r>
            <a:r>
              <a:rPr sz="2800" spc="-10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These </a:t>
            </a:r>
            <a:r>
              <a:rPr sz="2800" spc="140" dirty="0">
                <a:latin typeface="Tahoma"/>
                <a:cs typeface="Tahoma"/>
              </a:rPr>
              <a:t>supports</a:t>
            </a:r>
            <a:r>
              <a:rPr sz="2800" spc="380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include</a:t>
            </a:r>
            <a:r>
              <a:rPr sz="2800" spc="38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administrative,</a:t>
            </a:r>
            <a:r>
              <a:rPr sz="2800" spc="385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financial,</a:t>
            </a:r>
            <a:r>
              <a:rPr sz="2800" spc="38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record</a:t>
            </a:r>
            <a:r>
              <a:rPr sz="2800" spc="38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keeping,</a:t>
            </a:r>
            <a:r>
              <a:rPr sz="2800" spc="385" dirty="0">
                <a:latin typeface="Tahoma"/>
                <a:cs typeface="Tahoma"/>
              </a:rPr>
              <a:t> </a:t>
            </a:r>
            <a:r>
              <a:rPr sz="2800" spc="195" dirty="0">
                <a:latin typeface="Tahoma"/>
                <a:cs typeface="Tahoma"/>
              </a:rPr>
              <a:t>human</a:t>
            </a:r>
            <a:r>
              <a:rPr sz="2800" spc="38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resources, </a:t>
            </a:r>
            <a:r>
              <a:rPr sz="2800" spc="135" dirty="0">
                <a:latin typeface="Tahoma"/>
                <a:cs typeface="Tahoma"/>
              </a:rPr>
              <a:t>advisory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65" dirty="0">
                <a:latin typeface="Tahoma"/>
                <a:cs typeface="Tahoma"/>
              </a:rPr>
              <a:t>services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management.</a:t>
            </a:r>
            <a:endParaRPr sz="28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01954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3CE4B-9449-3335-9D78-7D2993571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9B8A161-341E-39BB-05C9-600440A942A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73BEC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BDF29C28-FFAB-BE4A-62D4-0042399B8F8C}"/>
              </a:ext>
            </a:extLst>
          </p:cNvPr>
          <p:cNvGrpSpPr/>
          <p:nvPr/>
        </p:nvGrpSpPr>
        <p:grpSpPr>
          <a:xfrm>
            <a:off x="0" y="0"/>
            <a:ext cx="6160770" cy="10281285"/>
            <a:chOff x="0" y="0"/>
            <a:chExt cx="6160770" cy="10281285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D26C630-F86A-F2C7-CD0D-4ABDAC50227F}"/>
                </a:ext>
              </a:extLst>
            </p:cNvPr>
            <p:cNvSpPr/>
            <p:nvPr/>
          </p:nvSpPr>
          <p:spPr>
            <a:xfrm>
              <a:off x="0" y="0"/>
              <a:ext cx="4657090" cy="10281285"/>
            </a:xfrm>
            <a:custGeom>
              <a:avLst/>
              <a:gdLst/>
              <a:ahLst/>
              <a:cxnLst/>
              <a:rect l="l" t="t" r="r" b="b"/>
              <a:pathLst>
                <a:path w="4657090" h="10281285">
                  <a:moveTo>
                    <a:pt x="4656772" y="0"/>
                  </a:moveTo>
                  <a:lnTo>
                    <a:pt x="4656772" y="10281177"/>
                  </a:lnTo>
                  <a:lnTo>
                    <a:pt x="0" y="10281177"/>
                  </a:lnTo>
                  <a:lnTo>
                    <a:pt x="0" y="0"/>
                  </a:lnTo>
                  <a:lnTo>
                    <a:pt x="4656772" y="0"/>
                  </a:lnTo>
                  <a:close/>
                </a:path>
              </a:pathLst>
            </a:custGeom>
            <a:solidFill>
              <a:srgbClr val="385D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E5FBFA1-F962-5B31-0FE3-24C112B2DDC4}"/>
                </a:ext>
              </a:extLst>
            </p:cNvPr>
            <p:cNvSpPr/>
            <p:nvPr/>
          </p:nvSpPr>
          <p:spPr>
            <a:xfrm>
              <a:off x="263691" y="356075"/>
              <a:ext cx="5859145" cy="2057400"/>
            </a:xfrm>
            <a:custGeom>
              <a:avLst/>
              <a:gdLst/>
              <a:ahLst/>
              <a:cxnLst/>
              <a:rect l="l" t="t" r="r" b="b"/>
              <a:pathLst>
                <a:path w="5859145" h="2057400">
                  <a:moveTo>
                    <a:pt x="5858745" y="2057392"/>
                  </a:moveTo>
                  <a:lnTo>
                    <a:pt x="0" y="2057392"/>
                  </a:lnTo>
                  <a:lnTo>
                    <a:pt x="0" y="0"/>
                  </a:lnTo>
                  <a:lnTo>
                    <a:pt x="5858745" y="0"/>
                  </a:lnTo>
                  <a:lnTo>
                    <a:pt x="5858745" y="2057392"/>
                  </a:lnTo>
                  <a:close/>
                </a:path>
              </a:pathLst>
            </a:custGeom>
            <a:solidFill>
              <a:srgbClr val="E75C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53C231E-B7E0-452B-3C98-9F6AFA0F3673}"/>
                </a:ext>
              </a:extLst>
            </p:cNvPr>
            <p:cNvSpPr/>
            <p:nvPr/>
          </p:nvSpPr>
          <p:spPr>
            <a:xfrm>
              <a:off x="263874" y="356075"/>
              <a:ext cx="5858510" cy="2057400"/>
            </a:xfrm>
            <a:custGeom>
              <a:avLst/>
              <a:gdLst/>
              <a:ahLst/>
              <a:cxnLst/>
              <a:rect l="l" t="t" r="r" b="b"/>
              <a:pathLst>
                <a:path w="5858510" h="2057400">
                  <a:moveTo>
                    <a:pt x="0" y="0"/>
                  </a:moveTo>
                  <a:lnTo>
                    <a:pt x="5858254" y="0"/>
                  </a:lnTo>
                  <a:lnTo>
                    <a:pt x="5858254" y="2057251"/>
                  </a:lnTo>
                  <a:lnTo>
                    <a:pt x="0" y="2057251"/>
                  </a:lnTo>
                  <a:lnTo>
                    <a:pt x="0" y="0"/>
                  </a:lnTo>
                  <a:close/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44A58070-D8E9-36C6-4682-F86C63267F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24691" y="774342"/>
            <a:ext cx="6664035" cy="1087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9190" marR="392430" indent="-777875">
              <a:lnSpc>
                <a:spcPct val="114599"/>
              </a:lnSpc>
              <a:spcBef>
                <a:spcPts val="100"/>
              </a:spcBef>
            </a:pPr>
            <a:r>
              <a:rPr sz="3000" b="1" spc="120" dirty="0" err="1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Tiičma</a:t>
            </a:r>
            <a:r>
              <a:rPr sz="3000" b="1" spc="10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A" sz="3000" b="1" spc="10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Property</a:t>
            </a:r>
            <a:r>
              <a:rPr sz="3000" b="1" spc="10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000" b="1" spc="14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Services</a:t>
            </a:r>
            <a:r>
              <a:rPr lang="en-CA" sz="3000" b="1" spc="14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LP</a:t>
            </a:r>
            <a:r>
              <a:rPr sz="3000" b="1" spc="14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A" sz="3000" b="1" spc="27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Quarterly</a:t>
            </a:r>
            <a:r>
              <a:rPr sz="3000" b="1" spc="10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</a:t>
            </a:r>
            <a:r>
              <a:rPr lang="en-CA"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(Q4)</a:t>
            </a:r>
            <a:endParaRPr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272C1D17-A6E6-0C4B-FAD1-442A186C20D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662471"/>
            <a:ext cx="4369930" cy="7277099"/>
          </a:xfrm>
          <a:prstGeom prst="rect">
            <a:avLst/>
          </a:prstGeom>
        </p:spPr>
      </p:pic>
      <p:sp>
        <p:nvSpPr>
          <p:cNvPr id="15" name="object 15">
            <a:extLst>
              <a:ext uri="{FF2B5EF4-FFF2-40B4-BE49-F238E27FC236}">
                <a16:creationId xmlns:a16="http://schemas.microsoft.com/office/drawing/2014/main" id="{2F52F794-A483-C738-84D6-1CAD7A3393F8}"/>
              </a:ext>
            </a:extLst>
          </p:cNvPr>
          <p:cNvSpPr txBox="1"/>
          <p:nvPr/>
        </p:nvSpPr>
        <p:spPr>
          <a:xfrm>
            <a:off x="5043055" y="2586265"/>
            <a:ext cx="13023271" cy="70805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90445">
              <a:lnSpc>
                <a:spcPct val="114999"/>
              </a:lnSpc>
              <a:spcBef>
                <a:spcPts val="100"/>
              </a:spcBef>
            </a:pPr>
            <a:r>
              <a:rPr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Vision</a:t>
            </a:r>
            <a:r>
              <a:rPr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</a:t>
            </a:r>
            <a:r>
              <a:rPr sz="2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prosperity</a:t>
            </a:r>
            <a:r>
              <a:rPr sz="2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2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opportunity</a:t>
            </a:r>
            <a:r>
              <a:rPr sz="2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sz="2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current</a:t>
            </a:r>
            <a:r>
              <a:rPr sz="25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25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future</a:t>
            </a:r>
            <a:r>
              <a:rPr lang="en-US" sz="25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generations.</a:t>
            </a:r>
            <a:endParaRPr lang="en-US" sz="2500" spc="8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290445">
              <a:lnSpc>
                <a:spcPct val="114999"/>
              </a:lnSpc>
              <a:spcBef>
                <a:spcPts val="100"/>
              </a:spcBef>
            </a:pPr>
            <a:endParaRPr lang="en-US" sz="2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290445">
              <a:lnSpc>
                <a:spcPct val="114999"/>
              </a:lnSpc>
              <a:spcBef>
                <a:spcPts val="100"/>
              </a:spcBef>
            </a:pPr>
            <a:r>
              <a:rPr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Mandate:</a:t>
            </a:r>
            <a:r>
              <a:rPr sz="2500" b="1" spc="-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roperty Services s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tands</a:t>
            </a:r>
            <a:r>
              <a:rPr lang="en-US" sz="2800" spc="-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</a:t>
            </a:r>
            <a:r>
              <a:rPr lang="en-US" sz="28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28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forefront</a:t>
            </a:r>
            <a:r>
              <a:rPr lang="en-US" sz="28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n-US" sz="2800" spc="-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commercial</a:t>
            </a:r>
            <a:r>
              <a:rPr lang="en-US" sz="28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</a:t>
            </a:r>
            <a:r>
              <a:rPr lang="en-US" sz="2800" spc="-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estate</a:t>
            </a:r>
            <a:r>
              <a:rPr lang="en-US" sz="28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sz="28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Kyuquot</a:t>
            </a:r>
            <a:r>
              <a:rPr lang="en-US" sz="28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Sound,</a:t>
            </a:r>
            <a:r>
              <a:rPr lang="en-CA" sz="2800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leveraging</a:t>
            </a:r>
            <a:r>
              <a:rPr lang="en-US" sz="2800" spc="-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its</a:t>
            </a:r>
            <a:r>
              <a:rPr lang="en-US" sz="2800" spc="-4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existing</a:t>
            </a:r>
            <a:r>
              <a:rPr lang="en-US" sz="2800" spc="-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assets,</a:t>
            </a:r>
            <a:r>
              <a:rPr lang="en-US" sz="2800" spc="-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sound</a:t>
            </a:r>
            <a:r>
              <a:rPr lang="en-US" sz="2800" spc="-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financials,</a:t>
            </a:r>
            <a:r>
              <a:rPr lang="en-US" sz="2800" spc="-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sz="2800" spc="-4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community-centric</a:t>
            </a:r>
            <a:r>
              <a:rPr lang="en-US" sz="2800" spc="-4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approach</a:t>
            </a:r>
            <a:r>
              <a:rPr lang="en-US" sz="2800" spc="-4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en-US" sz="2800" spc="-4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sustained success and positive impacts for KCFN and its citizens.</a:t>
            </a:r>
            <a:endParaRPr lang="en-US" sz="25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290445">
              <a:lnSpc>
                <a:spcPct val="114999"/>
              </a:lnSpc>
              <a:spcBef>
                <a:spcPts val="100"/>
              </a:spcBef>
            </a:pPr>
            <a:endParaRPr lang="en-CA" sz="2500" b="1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2290445">
              <a:lnSpc>
                <a:spcPct val="114999"/>
              </a:lnSpc>
              <a:spcBef>
                <a:spcPts val="100"/>
              </a:spcBef>
            </a:pPr>
            <a:r>
              <a:rPr lang="en-CA" sz="2500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Strategy: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Strategically manage existing properties for sustainable revenue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generation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proactively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seek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investment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opportunities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align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</a:t>
            </a:r>
            <a:r>
              <a:rPr lang="en-CA" sz="2800" kern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commitment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providing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stable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housing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accommodations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</a:t>
            </a:r>
            <a:r>
              <a:rPr kumimoji="0" lang="en-US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residents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kumimoji="0" lang="en-US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KCFN </a:t>
            </a:r>
            <a:r>
              <a:rPr kumimoji="0" lang="en-US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citizens.</a:t>
            </a:r>
            <a:endParaRPr lang="en-CA" sz="2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70180">
              <a:lnSpc>
                <a:spcPct val="114999"/>
              </a:lnSpc>
            </a:pPr>
            <a:r>
              <a:rPr sz="2500" b="1" spc="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Administration</a:t>
            </a:r>
            <a:r>
              <a:rPr sz="2500" b="1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priorities:</a:t>
            </a:r>
            <a:r>
              <a:rPr sz="2500" b="1" spc="-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2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Tiičma</a:t>
            </a:r>
            <a:r>
              <a:rPr sz="25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A" sz="25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</a:t>
            </a:r>
            <a:r>
              <a:rPr sz="25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Services</a:t>
            </a:r>
            <a:r>
              <a:rPr sz="2500" spc="-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provides</a:t>
            </a:r>
            <a:r>
              <a:rPr sz="2500" spc="-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day-</a:t>
            </a:r>
            <a:r>
              <a:rPr sz="2500" spc="1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to-day </a:t>
            </a:r>
            <a:r>
              <a:rPr sz="25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administrative</a:t>
            </a:r>
            <a:r>
              <a:rPr sz="25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</a:t>
            </a:r>
            <a:r>
              <a:rPr sz="25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5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sz="25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A" sz="25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Property Services LP</a:t>
            </a:r>
            <a:r>
              <a:rPr sz="2500"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106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4527128" y="0"/>
              <a:ext cx="13761085" cy="10287000"/>
            </a:xfrm>
            <a:custGeom>
              <a:avLst/>
              <a:gdLst/>
              <a:ahLst/>
              <a:cxnLst/>
              <a:rect l="l" t="t" r="r" b="b"/>
              <a:pathLst>
                <a:path w="13761085" h="10287000">
                  <a:moveTo>
                    <a:pt x="0" y="10286999"/>
                  </a:moveTo>
                  <a:lnTo>
                    <a:pt x="13760870" y="10286999"/>
                  </a:lnTo>
                  <a:lnTo>
                    <a:pt x="13760870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73B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4527550" cy="10287000"/>
            </a:xfrm>
            <a:custGeom>
              <a:avLst/>
              <a:gdLst/>
              <a:ahLst/>
              <a:cxnLst/>
              <a:rect l="l" t="t" r="r" b="b"/>
              <a:pathLst>
                <a:path w="4527550" h="10287000">
                  <a:moveTo>
                    <a:pt x="4527128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4527128" y="0"/>
                  </a:lnTo>
                  <a:lnTo>
                    <a:pt x="4527128" y="10286999"/>
                  </a:lnTo>
                  <a:close/>
                </a:path>
              </a:pathLst>
            </a:custGeom>
            <a:solidFill>
              <a:srgbClr val="385D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3691" y="356075"/>
              <a:ext cx="6445885" cy="2057400"/>
            </a:xfrm>
            <a:custGeom>
              <a:avLst/>
              <a:gdLst/>
              <a:ahLst/>
              <a:cxnLst/>
              <a:rect l="l" t="t" r="r" b="b"/>
              <a:pathLst>
                <a:path w="6445884" h="2057400">
                  <a:moveTo>
                    <a:pt x="6445424" y="2057392"/>
                  </a:moveTo>
                  <a:lnTo>
                    <a:pt x="0" y="2057392"/>
                  </a:lnTo>
                  <a:lnTo>
                    <a:pt x="0" y="0"/>
                  </a:lnTo>
                  <a:lnTo>
                    <a:pt x="6445424" y="0"/>
                  </a:lnTo>
                  <a:lnTo>
                    <a:pt x="6445424" y="2057392"/>
                  </a:lnTo>
                  <a:close/>
                </a:path>
              </a:pathLst>
            </a:custGeom>
            <a:solidFill>
              <a:srgbClr val="E75C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3894" y="356075"/>
              <a:ext cx="6449060" cy="2057400"/>
            </a:xfrm>
            <a:custGeom>
              <a:avLst/>
              <a:gdLst/>
              <a:ahLst/>
              <a:cxnLst/>
              <a:rect l="l" t="t" r="r" b="b"/>
              <a:pathLst>
                <a:path w="6449059" h="2057400">
                  <a:moveTo>
                    <a:pt x="0" y="0"/>
                  </a:moveTo>
                  <a:lnTo>
                    <a:pt x="6448763" y="0"/>
                  </a:lnTo>
                  <a:lnTo>
                    <a:pt x="6448763" y="2057251"/>
                  </a:lnTo>
                  <a:lnTo>
                    <a:pt x="0" y="2057251"/>
                  </a:lnTo>
                  <a:lnTo>
                    <a:pt x="0" y="0"/>
                  </a:lnTo>
                  <a:close/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0" y="508886"/>
            <a:ext cx="6934200" cy="1618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7670" marR="1217295" indent="17145">
              <a:lnSpc>
                <a:spcPct val="114599"/>
              </a:lnSpc>
              <a:spcBef>
                <a:spcPts val="100"/>
              </a:spcBef>
            </a:pPr>
            <a:r>
              <a:rPr sz="3000" b="1" spc="12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Tiičma</a:t>
            </a:r>
            <a:r>
              <a:rPr sz="3000" b="1" spc="10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000" b="1" spc="12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Fisheries </a:t>
            </a:r>
            <a:r>
              <a:rPr lang="en-CA" sz="3000" b="1" spc="27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Quarterly </a:t>
            </a:r>
            <a:r>
              <a:rPr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</a:t>
            </a:r>
            <a:r>
              <a:rPr lang="en-CA"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(Q4)</a:t>
            </a:r>
            <a:endParaRPr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13" y="3704161"/>
            <a:ext cx="4276724" cy="39719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889400" y="2995345"/>
            <a:ext cx="12047220" cy="53867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800" b="1" spc="50" dirty="0">
                <a:latin typeface="Tahoma"/>
                <a:cs typeface="Tahoma"/>
              </a:rPr>
              <a:t>Vision:</a:t>
            </a:r>
            <a:r>
              <a:rPr sz="2800" b="1" spc="-16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To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develop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aquaculture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fishing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opportunities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for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benefit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KCFN </a:t>
            </a:r>
            <a:r>
              <a:rPr sz="2800" spc="165" dirty="0">
                <a:latin typeface="Tahoma"/>
                <a:cs typeface="Tahoma"/>
              </a:rPr>
              <a:t>members.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800" dirty="0">
              <a:latin typeface="Tahoma"/>
              <a:cs typeface="Tahoma"/>
            </a:endParaRPr>
          </a:p>
          <a:p>
            <a:pPr marL="12700" marR="166370">
              <a:lnSpc>
                <a:spcPct val="114999"/>
              </a:lnSpc>
            </a:pPr>
            <a:r>
              <a:rPr sz="2800" b="1" dirty="0">
                <a:latin typeface="Tahoma"/>
                <a:cs typeface="Tahoma"/>
              </a:rPr>
              <a:t>Goal</a:t>
            </a:r>
            <a:r>
              <a:rPr sz="2800" dirty="0">
                <a:latin typeface="Tahoma"/>
                <a:cs typeface="Tahoma"/>
              </a:rPr>
              <a:t>: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To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create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long-</a:t>
            </a:r>
            <a:r>
              <a:rPr sz="2800" spc="165" dirty="0">
                <a:latin typeface="Tahoma"/>
                <a:cs typeface="Tahoma"/>
              </a:rPr>
              <a:t>term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well-</a:t>
            </a:r>
            <a:r>
              <a:rPr sz="2800" spc="130" dirty="0">
                <a:latin typeface="Tahoma"/>
                <a:cs typeface="Tahoma"/>
              </a:rPr>
              <a:t>paying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50" dirty="0">
                <a:latin typeface="Tahoma"/>
                <a:cs typeface="Tahoma"/>
              </a:rPr>
              <a:t>jobs,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provide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65" dirty="0">
                <a:latin typeface="Tahoma"/>
                <a:cs typeface="Tahoma"/>
              </a:rPr>
              <a:t>training,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generate </a:t>
            </a:r>
            <a:r>
              <a:rPr sz="2800" spc="125" dirty="0">
                <a:latin typeface="Tahoma"/>
                <a:cs typeface="Tahoma"/>
              </a:rPr>
              <a:t>sustainable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revenues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in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50" dirty="0">
                <a:latin typeface="Tahoma"/>
                <a:cs typeface="Tahoma"/>
              </a:rPr>
              <a:t>agreement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with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values,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principles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60" dirty="0">
                <a:latin typeface="Tahoma"/>
                <a:cs typeface="Tahoma"/>
              </a:rPr>
              <a:t>laws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the </a:t>
            </a:r>
            <a:r>
              <a:rPr sz="2800" spc="65" dirty="0">
                <a:latin typeface="Tahoma"/>
                <a:cs typeface="Tahoma"/>
              </a:rPr>
              <a:t>Nations.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800" dirty="0">
              <a:latin typeface="Tahoma"/>
              <a:cs typeface="Tahoma"/>
            </a:endParaRPr>
          </a:p>
          <a:p>
            <a:pPr marL="12700" marR="541655">
              <a:lnSpc>
                <a:spcPct val="114999"/>
              </a:lnSpc>
              <a:spcBef>
                <a:spcPts val="5"/>
              </a:spcBef>
            </a:pPr>
            <a:r>
              <a:rPr sz="2800" b="1" dirty="0">
                <a:latin typeface="Tahoma"/>
                <a:cs typeface="Tahoma"/>
              </a:rPr>
              <a:t>Strategy</a:t>
            </a:r>
            <a:r>
              <a:rPr sz="2800" dirty="0">
                <a:latin typeface="Tahoma"/>
                <a:cs typeface="Tahoma"/>
              </a:rPr>
              <a:t>: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Create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meaningful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75" dirty="0">
                <a:latin typeface="Tahoma"/>
                <a:cs typeface="Tahoma"/>
              </a:rPr>
              <a:t>employment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10" dirty="0">
                <a:latin typeface="Tahoma"/>
                <a:cs typeface="Tahoma"/>
              </a:rPr>
              <a:t>opportunities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generate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long- </a:t>
            </a:r>
            <a:r>
              <a:rPr sz="2800" spc="165" dirty="0">
                <a:latin typeface="Tahoma"/>
                <a:cs typeface="Tahoma"/>
              </a:rPr>
              <a:t>term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revenues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for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90" dirty="0">
                <a:latin typeface="Tahoma"/>
                <a:cs typeface="Tahoma"/>
              </a:rPr>
              <a:t>Nation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through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50" dirty="0">
                <a:latin typeface="Tahoma"/>
                <a:cs typeface="Tahoma"/>
              </a:rPr>
              <a:t>development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a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sustainable aquaculture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enterprise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in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traditional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territory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70" dirty="0">
                <a:latin typeface="Tahoma"/>
                <a:cs typeface="Tahoma"/>
              </a:rPr>
              <a:t>the </a:t>
            </a:r>
            <a:r>
              <a:rPr sz="2800" dirty="0">
                <a:latin typeface="Tahoma"/>
                <a:cs typeface="Tahoma"/>
              </a:rPr>
              <a:t>Ka:'yu:'k't'h'/Che:k:tles7et'h'</a:t>
            </a:r>
            <a:r>
              <a:rPr sz="2800" spc="-5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First</a:t>
            </a:r>
            <a:r>
              <a:rPr sz="2800" spc="-45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Nation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213" cy="10287000"/>
            <a:chOff x="0" y="0"/>
            <a:chExt cx="18288213" cy="10287000"/>
          </a:xfrm>
        </p:grpSpPr>
        <p:sp>
          <p:nvSpPr>
            <p:cNvPr id="3" name="object 3"/>
            <p:cNvSpPr/>
            <p:nvPr/>
          </p:nvSpPr>
          <p:spPr>
            <a:xfrm>
              <a:off x="4527128" y="0"/>
              <a:ext cx="13761085" cy="10287000"/>
            </a:xfrm>
            <a:custGeom>
              <a:avLst/>
              <a:gdLst/>
              <a:ahLst/>
              <a:cxnLst/>
              <a:rect l="l" t="t" r="r" b="b"/>
              <a:pathLst>
                <a:path w="13761085" h="10287000">
                  <a:moveTo>
                    <a:pt x="0" y="10286999"/>
                  </a:moveTo>
                  <a:lnTo>
                    <a:pt x="13760870" y="10286999"/>
                  </a:lnTo>
                  <a:lnTo>
                    <a:pt x="13760870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73B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4527550" cy="10287000"/>
            </a:xfrm>
            <a:custGeom>
              <a:avLst/>
              <a:gdLst/>
              <a:ahLst/>
              <a:cxnLst/>
              <a:rect l="l" t="t" r="r" b="b"/>
              <a:pathLst>
                <a:path w="4527550" h="10287000">
                  <a:moveTo>
                    <a:pt x="4527128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4527128" y="0"/>
                  </a:lnTo>
                  <a:lnTo>
                    <a:pt x="4527128" y="10286999"/>
                  </a:lnTo>
                  <a:close/>
                </a:path>
              </a:pathLst>
            </a:custGeom>
            <a:solidFill>
              <a:srgbClr val="385D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3691" y="356075"/>
              <a:ext cx="6445885" cy="2057400"/>
            </a:xfrm>
            <a:custGeom>
              <a:avLst/>
              <a:gdLst/>
              <a:ahLst/>
              <a:cxnLst/>
              <a:rect l="l" t="t" r="r" b="b"/>
              <a:pathLst>
                <a:path w="6445884" h="2057400">
                  <a:moveTo>
                    <a:pt x="6445424" y="2057392"/>
                  </a:moveTo>
                  <a:lnTo>
                    <a:pt x="0" y="2057392"/>
                  </a:lnTo>
                  <a:lnTo>
                    <a:pt x="0" y="0"/>
                  </a:lnTo>
                  <a:lnTo>
                    <a:pt x="6445424" y="0"/>
                  </a:lnTo>
                  <a:lnTo>
                    <a:pt x="6445424" y="2057392"/>
                  </a:lnTo>
                  <a:close/>
                </a:path>
              </a:pathLst>
            </a:custGeom>
            <a:solidFill>
              <a:srgbClr val="E75C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3894" y="356075"/>
              <a:ext cx="6449060" cy="2057400"/>
            </a:xfrm>
            <a:custGeom>
              <a:avLst/>
              <a:gdLst/>
              <a:ahLst/>
              <a:cxnLst/>
              <a:rect l="l" t="t" r="r" b="b"/>
              <a:pathLst>
                <a:path w="6449059" h="2057400">
                  <a:moveTo>
                    <a:pt x="0" y="0"/>
                  </a:moveTo>
                  <a:lnTo>
                    <a:pt x="6448763" y="0"/>
                  </a:lnTo>
                  <a:lnTo>
                    <a:pt x="6448763" y="2057251"/>
                  </a:lnTo>
                  <a:lnTo>
                    <a:pt x="0" y="2057251"/>
                  </a:lnTo>
                  <a:lnTo>
                    <a:pt x="0" y="0"/>
                  </a:lnTo>
                  <a:close/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228600" y="774343"/>
            <a:ext cx="7696199" cy="1087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7670" marR="1217295" indent="177800">
              <a:lnSpc>
                <a:spcPct val="114599"/>
              </a:lnSpc>
              <a:spcBef>
                <a:spcPts val="100"/>
              </a:spcBef>
            </a:pPr>
            <a:r>
              <a:rPr sz="3000" b="1" spc="12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Tiičma</a:t>
            </a:r>
            <a:r>
              <a:rPr sz="3000" b="1" spc="10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000" b="1" spc="9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Forestry </a:t>
            </a:r>
            <a:br>
              <a:rPr lang="en-CA" sz="3000" b="1" spc="9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CA" sz="3000" b="1" spc="27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Quarterly </a:t>
            </a:r>
            <a:r>
              <a:rPr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</a:t>
            </a:r>
            <a:r>
              <a:rPr lang="en-CA"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(Q4)</a:t>
            </a:r>
            <a:endParaRPr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702641"/>
            <a:ext cx="4510604" cy="41910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xfrm>
            <a:off x="4756150" y="3013086"/>
            <a:ext cx="12773024" cy="7273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8965" indent="0">
              <a:lnSpc>
                <a:spcPct val="114999"/>
              </a:lnSpc>
              <a:spcBef>
                <a:spcPts val="100"/>
              </a:spcBef>
              <a:buNone/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Vision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acquire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stewardship</a:t>
            </a:r>
            <a:r>
              <a:rPr sz="2800" spc="-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rights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forest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tenures</a:t>
            </a:r>
            <a:r>
              <a:rPr sz="2800" spc="-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throughout</a:t>
            </a:r>
            <a:r>
              <a:rPr sz="2800" spc="-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2800" spc="-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territory.</a:t>
            </a: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lang="en-US" sz="2800" spc="4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370205" indent="0">
              <a:lnSpc>
                <a:spcPct val="114999"/>
              </a:lnSpc>
              <a:buNone/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Mission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Nations’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forest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tenures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sustainable, </a:t>
            </a:r>
            <a:r>
              <a:rPr sz="2800" spc="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efficient,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manner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optimizes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revenues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protects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Nations’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resources.</a:t>
            </a: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800" spc="114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193040" indent="0">
              <a:lnSpc>
                <a:spcPct val="114999"/>
              </a:lnSpc>
              <a:spcBef>
                <a:spcPts val="5"/>
              </a:spcBef>
              <a:buNone/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foundation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sz="2800" spc="-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long-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term,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generational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forest </a:t>
            </a:r>
            <a:r>
              <a:rPr sz="2800" spc="1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economy</a:t>
            </a:r>
            <a:r>
              <a:rPr sz="2800" spc="-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provides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own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source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revenue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</a:t>
            </a:r>
            <a:r>
              <a:rPr sz="2800" spc="3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resource </a:t>
            </a:r>
            <a:r>
              <a:rPr sz="2800" spc="1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Nations’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8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</a:t>
            </a:r>
            <a:r>
              <a:rPr sz="2800" spc="3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growth.</a:t>
            </a: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800" spc="6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5080" indent="0">
              <a:lnSpc>
                <a:spcPct val="114999"/>
              </a:lnSpc>
              <a:buNone/>
            </a:pPr>
            <a:r>
              <a:rPr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Strategy</a:t>
            </a:r>
            <a:r>
              <a:rPr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z="2800" spc="-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Tiičma</a:t>
            </a:r>
            <a:r>
              <a:rPr sz="2800" spc="-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Forestry</a:t>
            </a:r>
            <a:r>
              <a:rPr sz="2800" spc="-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currently</a:t>
            </a:r>
            <a:r>
              <a:rPr sz="2800" spc="-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manages</a:t>
            </a:r>
            <a:r>
              <a:rPr sz="2800" spc="-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</a:t>
            </a:r>
            <a:r>
              <a:rPr sz="2800" spc="-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woodlots</a:t>
            </a:r>
            <a:r>
              <a:rPr sz="2800" spc="-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2800" spc="-20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recently</a:t>
            </a:r>
            <a:r>
              <a:rPr sz="2800" spc="-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acquired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Interfor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tenure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2800" spc="-2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striving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acquire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00" spc="-2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</a:t>
            </a:r>
            <a:r>
              <a:rPr sz="2800" spc="1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Crown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9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tenures.</a:t>
            </a:r>
            <a:r>
              <a:rPr sz="2800" spc="-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6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</a:t>
            </a:r>
            <a:r>
              <a:rPr sz="2800" spc="-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sz="2800" spc="-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five-</a:t>
            </a:r>
            <a:r>
              <a:rPr sz="2800" spc="1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</a:t>
            </a:r>
            <a:r>
              <a:rPr sz="2800" spc="-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business</a:t>
            </a:r>
            <a:r>
              <a:rPr sz="2800" spc="-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sz="2800" spc="-2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transition</a:t>
            </a:r>
            <a:r>
              <a:rPr sz="2800" spc="-2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spc="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4762381" y="0"/>
              <a:ext cx="13526135" cy="10287000"/>
            </a:xfrm>
            <a:custGeom>
              <a:avLst/>
              <a:gdLst/>
              <a:ahLst/>
              <a:cxnLst/>
              <a:rect l="l" t="t" r="r" b="b"/>
              <a:pathLst>
                <a:path w="13526135" h="10287000">
                  <a:moveTo>
                    <a:pt x="0" y="10286999"/>
                  </a:moveTo>
                  <a:lnTo>
                    <a:pt x="13525617" y="10286999"/>
                  </a:lnTo>
                  <a:lnTo>
                    <a:pt x="13525617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73B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4762500" cy="10287000"/>
            </a:xfrm>
            <a:custGeom>
              <a:avLst/>
              <a:gdLst/>
              <a:ahLst/>
              <a:cxnLst/>
              <a:rect l="l" t="t" r="r" b="b"/>
              <a:pathLst>
                <a:path w="4762500" h="10287000">
                  <a:moveTo>
                    <a:pt x="4762380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4762380" y="0"/>
                  </a:lnTo>
                  <a:lnTo>
                    <a:pt x="4762380" y="10286999"/>
                  </a:lnTo>
                  <a:close/>
                </a:path>
              </a:pathLst>
            </a:custGeom>
            <a:solidFill>
              <a:srgbClr val="385D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3691" y="356075"/>
              <a:ext cx="5457190" cy="2057400"/>
            </a:xfrm>
            <a:custGeom>
              <a:avLst/>
              <a:gdLst/>
              <a:ahLst/>
              <a:cxnLst/>
              <a:rect l="l" t="t" r="r" b="b"/>
              <a:pathLst>
                <a:path w="5457190" h="2057400">
                  <a:moveTo>
                    <a:pt x="5456911" y="2057392"/>
                  </a:moveTo>
                  <a:lnTo>
                    <a:pt x="0" y="2057392"/>
                  </a:lnTo>
                  <a:lnTo>
                    <a:pt x="0" y="0"/>
                  </a:lnTo>
                  <a:lnTo>
                    <a:pt x="5456911" y="0"/>
                  </a:lnTo>
                  <a:lnTo>
                    <a:pt x="5456911" y="2057392"/>
                  </a:lnTo>
                  <a:close/>
                </a:path>
              </a:pathLst>
            </a:custGeom>
            <a:solidFill>
              <a:srgbClr val="E75C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3808" y="356075"/>
              <a:ext cx="5460365" cy="2057400"/>
            </a:xfrm>
            <a:custGeom>
              <a:avLst/>
              <a:gdLst/>
              <a:ahLst/>
              <a:cxnLst/>
              <a:rect l="l" t="t" r="r" b="b"/>
              <a:pathLst>
                <a:path w="5460365" h="2057400">
                  <a:moveTo>
                    <a:pt x="0" y="0"/>
                  </a:moveTo>
                  <a:lnTo>
                    <a:pt x="5459973" y="0"/>
                  </a:lnTo>
                  <a:lnTo>
                    <a:pt x="5459973" y="2057251"/>
                  </a:lnTo>
                  <a:lnTo>
                    <a:pt x="0" y="2057251"/>
                  </a:lnTo>
                  <a:lnTo>
                    <a:pt x="0" y="0"/>
                  </a:lnTo>
                  <a:close/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1908" y="745809"/>
            <a:ext cx="5419090" cy="114454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625"/>
              </a:spcBef>
            </a:pPr>
            <a:r>
              <a:rPr sz="3000" b="1" spc="14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TIIČMA</a:t>
            </a:r>
            <a:r>
              <a:rPr sz="3000" b="1" spc="9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000" b="1" spc="22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HOSPITALITY</a:t>
            </a:r>
            <a:endParaRPr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27305" algn="ctr">
              <a:lnSpc>
                <a:spcPct val="100000"/>
              </a:lnSpc>
              <a:spcBef>
                <a:spcPts val="525"/>
              </a:spcBef>
            </a:pPr>
            <a:r>
              <a:rPr lang="en-CA" sz="3000" b="1" spc="275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Quarterly </a:t>
            </a:r>
            <a:r>
              <a:rPr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</a:t>
            </a:r>
            <a:r>
              <a:rPr lang="en-CA" sz="3000" b="1" spc="80" dirty="0">
                <a:solidFill>
                  <a:srgbClr val="FAFBF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(Q4)</a:t>
            </a:r>
            <a:endParaRPr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64" y="3570750"/>
            <a:ext cx="4752974" cy="41243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045644" y="3097775"/>
            <a:ext cx="11410950" cy="60874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800" b="1" dirty="0">
                <a:latin typeface="Tahoma"/>
                <a:cs typeface="Tahoma"/>
              </a:rPr>
              <a:t>Vision</a:t>
            </a:r>
            <a:r>
              <a:rPr sz="2800" dirty="0">
                <a:latin typeface="Tahoma"/>
                <a:cs typeface="Tahoma"/>
              </a:rPr>
              <a:t>:</a:t>
            </a:r>
            <a:r>
              <a:rPr sz="2800" spc="335" dirty="0">
                <a:latin typeface="Tahoma"/>
                <a:cs typeface="Tahoma"/>
              </a:rPr>
              <a:t>  </a:t>
            </a:r>
            <a:r>
              <a:rPr sz="2800" spc="60" dirty="0">
                <a:latin typeface="Tahoma"/>
                <a:cs typeface="Tahoma"/>
              </a:rPr>
              <a:t>Our</a:t>
            </a:r>
            <a:r>
              <a:rPr sz="2800" spc="340" dirty="0">
                <a:latin typeface="Tahoma"/>
                <a:cs typeface="Tahoma"/>
              </a:rPr>
              <a:t>  </a:t>
            </a:r>
            <a:r>
              <a:rPr sz="2800" spc="135" dirty="0">
                <a:latin typeface="Tahoma"/>
                <a:cs typeface="Tahoma"/>
              </a:rPr>
              <a:t>vision</a:t>
            </a:r>
            <a:r>
              <a:rPr sz="2800" spc="335" dirty="0">
                <a:latin typeface="Tahoma"/>
                <a:cs typeface="Tahoma"/>
              </a:rPr>
              <a:t>  </a:t>
            </a:r>
            <a:r>
              <a:rPr sz="2800" spc="150" dirty="0">
                <a:latin typeface="Tahoma"/>
                <a:cs typeface="Tahoma"/>
              </a:rPr>
              <a:t>is</a:t>
            </a:r>
            <a:r>
              <a:rPr sz="2800" spc="340" dirty="0">
                <a:latin typeface="Tahoma"/>
                <a:cs typeface="Tahoma"/>
              </a:rPr>
              <a:t>  </a:t>
            </a:r>
            <a:r>
              <a:rPr sz="2800" spc="60" dirty="0">
                <a:latin typeface="Tahoma"/>
                <a:cs typeface="Tahoma"/>
              </a:rPr>
              <a:t>to</a:t>
            </a:r>
            <a:r>
              <a:rPr sz="2800" spc="340" dirty="0">
                <a:latin typeface="Tahoma"/>
                <a:cs typeface="Tahoma"/>
              </a:rPr>
              <a:t>  </a:t>
            </a:r>
            <a:r>
              <a:rPr sz="2800" spc="125" dirty="0">
                <a:latin typeface="Tahoma"/>
                <a:cs typeface="Tahoma"/>
              </a:rPr>
              <a:t>provide</a:t>
            </a:r>
            <a:r>
              <a:rPr sz="2800" spc="335" dirty="0">
                <a:latin typeface="Tahoma"/>
                <a:cs typeface="Tahoma"/>
              </a:rPr>
              <a:t>  </a:t>
            </a:r>
            <a:r>
              <a:rPr sz="2800" spc="155" dirty="0">
                <a:latin typeface="Tahoma"/>
                <a:cs typeface="Tahoma"/>
              </a:rPr>
              <a:t>ever-</a:t>
            </a:r>
            <a:r>
              <a:rPr sz="2800" spc="140" dirty="0">
                <a:latin typeface="Tahoma"/>
                <a:cs typeface="Tahoma"/>
              </a:rPr>
              <a:t>increasing</a:t>
            </a:r>
            <a:r>
              <a:rPr sz="2800" spc="340" dirty="0">
                <a:latin typeface="Tahoma"/>
                <a:cs typeface="Tahoma"/>
              </a:rPr>
              <a:t>  </a:t>
            </a:r>
            <a:r>
              <a:rPr sz="2800" spc="110" dirty="0">
                <a:latin typeface="Tahoma"/>
                <a:cs typeface="Tahoma"/>
              </a:rPr>
              <a:t>opportunities</a:t>
            </a:r>
            <a:r>
              <a:rPr lang="en-US" sz="2800" spc="340" dirty="0">
                <a:latin typeface="Tahoma"/>
                <a:cs typeface="Tahoma"/>
              </a:rPr>
              <a:t> </a:t>
            </a:r>
            <a:r>
              <a:rPr sz="2800" spc="35" dirty="0">
                <a:latin typeface="Tahoma"/>
                <a:cs typeface="Tahoma"/>
              </a:rPr>
              <a:t>for </a:t>
            </a:r>
            <a:r>
              <a:rPr sz="2800" spc="175" dirty="0">
                <a:latin typeface="Tahoma"/>
                <a:cs typeface="Tahoma"/>
              </a:rPr>
              <a:t>employment</a:t>
            </a:r>
            <a:r>
              <a:rPr sz="2800" spc="8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financial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215" dirty="0">
                <a:latin typeface="Tahoma"/>
                <a:cs typeface="Tahoma"/>
              </a:rPr>
              <a:t>success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to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30" dirty="0">
                <a:latin typeface="Tahoma"/>
                <a:cs typeface="Tahoma"/>
              </a:rPr>
              <a:t>Ka:’yu:’k’t’h’/Che:k’tles7et’h’</a:t>
            </a:r>
            <a:r>
              <a:rPr sz="2800" spc="90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First </a:t>
            </a:r>
            <a:r>
              <a:rPr sz="2800" spc="114" dirty="0">
                <a:latin typeface="Tahoma"/>
                <a:cs typeface="Tahoma"/>
              </a:rPr>
              <a:t>Nations</a:t>
            </a:r>
            <a:r>
              <a:rPr sz="2800" spc="145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by</a:t>
            </a:r>
            <a:r>
              <a:rPr sz="2800" spc="145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improving</a:t>
            </a:r>
            <a:r>
              <a:rPr sz="2800" spc="15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our</a:t>
            </a:r>
            <a:r>
              <a:rPr sz="2800" spc="145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current</a:t>
            </a:r>
            <a:r>
              <a:rPr sz="2800" spc="15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operations</a:t>
            </a:r>
            <a:r>
              <a:rPr sz="2800" spc="14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to</a:t>
            </a:r>
            <a:r>
              <a:rPr sz="2800" spc="150" dirty="0">
                <a:latin typeface="Tahoma"/>
                <a:cs typeface="Tahoma"/>
              </a:rPr>
              <a:t> </a:t>
            </a:r>
            <a:r>
              <a:rPr sz="2800" spc="200" dirty="0">
                <a:latin typeface="Tahoma"/>
                <a:cs typeface="Tahoma"/>
              </a:rPr>
              <a:t>become</a:t>
            </a:r>
            <a:r>
              <a:rPr sz="2800" spc="145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larger</a:t>
            </a:r>
            <a:r>
              <a:rPr sz="2800" spc="150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scale</a:t>
            </a:r>
            <a:r>
              <a:rPr sz="2800" spc="145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and </a:t>
            </a:r>
            <a:r>
              <a:rPr sz="2800" spc="195" dirty="0">
                <a:latin typeface="Tahoma"/>
                <a:cs typeface="Tahoma"/>
              </a:rPr>
              <a:t>more</a:t>
            </a:r>
            <a:r>
              <a:rPr sz="2800" spc="-229" dirty="0">
                <a:latin typeface="Tahoma"/>
                <a:cs typeface="Tahoma"/>
              </a:rPr>
              <a:t> </a:t>
            </a:r>
            <a:r>
              <a:rPr sz="2800" spc="45" dirty="0">
                <a:latin typeface="Tahoma"/>
                <a:cs typeface="Tahoma"/>
              </a:rPr>
              <a:t>profitable.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2800" dirty="0">
              <a:latin typeface="Tahoma"/>
              <a:cs typeface="Tahoma"/>
            </a:endParaRPr>
          </a:p>
          <a:p>
            <a:pPr marL="12700" marR="977900">
              <a:lnSpc>
                <a:spcPct val="114999"/>
              </a:lnSpc>
            </a:pPr>
            <a:r>
              <a:rPr sz="2800" b="1" spc="55" dirty="0">
                <a:latin typeface="Tahoma"/>
                <a:cs typeface="Tahoma"/>
              </a:rPr>
              <a:t>Mission:</a:t>
            </a:r>
            <a:r>
              <a:rPr sz="2800" b="1" spc="-16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To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cultivate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sustainable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75" dirty="0">
                <a:latin typeface="Tahoma"/>
                <a:cs typeface="Tahoma"/>
              </a:rPr>
              <a:t>businesses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focused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45" dirty="0">
                <a:latin typeface="Tahoma"/>
                <a:cs typeface="Tahoma"/>
              </a:rPr>
              <a:t>on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55" dirty="0">
                <a:latin typeface="Tahoma"/>
                <a:cs typeface="Tahoma"/>
              </a:rPr>
              <a:t>service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and </a:t>
            </a:r>
            <a:r>
              <a:rPr sz="2800" spc="140" dirty="0">
                <a:latin typeface="Tahoma"/>
                <a:cs typeface="Tahoma"/>
              </a:rPr>
              <a:t>experience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that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85" dirty="0">
                <a:latin typeface="Tahoma"/>
                <a:cs typeface="Tahoma"/>
              </a:rPr>
              <a:t>empower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KCFN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citizens,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visitors</a:t>
            </a:r>
            <a:r>
              <a:rPr sz="2800" spc="-21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80" dirty="0">
                <a:latin typeface="Tahoma"/>
                <a:cs typeface="Tahoma"/>
              </a:rPr>
              <a:t>partners.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2800" dirty="0">
              <a:latin typeface="Tahoma"/>
              <a:cs typeface="Tahoma"/>
            </a:endParaRPr>
          </a:p>
          <a:p>
            <a:pPr marL="12700" marR="479425">
              <a:lnSpc>
                <a:spcPct val="114999"/>
              </a:lnSpc>
              <a:spcBef>
                <a:spcPts val="5"/>
              </a:spcBef>
            </a:pPr>
            <a:r>
              <a:rPr sz="2800" b="1" dirty="0">
                <a:latin typeface="Tahoma"/>
                <a:cs typeface="Tahoma"/>
              </a:rPr>
              <a:t>Goal:</a:t>
            </a:r>
            <a:r>
              <a:rPr sz="2800" b="1" spc="-14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Our</a:t>
            </a:r>
            <a:r>
              <a:rPr sz="2800" spc="-190" dirty="0">
                <a:latin typeface="Tahoma"/>
                <a:cs typeface="Tahoma"/>
              </a:rPr>
              <a:t> </a:t>
            </a:r>
            <a:r>
              <a:rPr sz="2800" spc="100" dirty="0">
                <a:latin typeface="Tahoma"/>
                <a:cs typeface="Tahoma"/>
              </a:rPr>
              <a:t>goal</a:t>
            </a:r>
            <a:r>
              <a:rPr sz="2800" spc="-190" dirty="0">
                <a:latin typeface="Tahoma"/>
                <a:cs typeface="Tahoma"/>
              </a:rPr>
              <a:t> </a:t>
            </a:r>
            <a:r>
              <a:rPr sz="2800" spc="150" dirty="0">
                <a:latin typeface="Tahoma"/>
                <a:cs typeface="Tahoma"/>
              </a:rPr>
              <a:t>is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to</a:t>
            </a:r>
            <a:r>
              <a:rPr sz="2800" spc="-190" dirty="0">
                <a:latin typeface="Tahoma"/>
                <a:cs typeface="Tahoma"/>
              </a:rPr>
              <a:t> </a:t>
            </a:r>
            <a:r>
              <a:rPr sz="2800" spc="105" dirty="0">
                <a:latin typeface="Tahoma"/>
                <a:cs typeface="Tahoma"/>
              </a:rPr>
              <a:t>operate</a:t>
            </a:r>
            <a:r>
              <a:rPr sz="2800" spc="-19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95" dirty="0">
                <a:latin typeface="Tahoma"/>
                <a:cs typeface="Tahoma"/>
              </a:rPr>
              <a:t>most</a:t>
            </a:r>
            <a:r>
              <a:rPr sz="2800" spc="-19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sought-</a:t>
            </a:r>
            <a:r>
              <a:rPr sz="2800" dirty="0">
                <a:latin typeface="Tahoma"/>
                <a:cs typeface="Tahoma"/>
              </a:rPr>
              <a:t>after,</a:t>
            </a:r>
            <a:r>
              <a:rPr sz="2800" spc="-190" dirty="0">
                <a:latin typeface="Tahoma"/>
                <a:cs typeface="Tahoma"/>
              </a:rPr>
              <a:t> </a:t>
            </a:r>
            <a:r>
              <a:rPr sz="2800" spc="125" dirty="0">
                <a:latin typeface="Tahoma"/>
                <a:cs typeface="Tahoma"/>
              </a:rPr>
              <a:t>prestigious</a:t>
            </a:r>
            <a:r>
              <a:rPr sz="2800" spc="-195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190" dirty="0">
                <a:latin typeface="Tahoma"/>
                <a:cs typeface="Tahoma"/>
              </a:rPr>
              <a:t> </a:t>
            </a:r>
            <a:r>
              <a:rPr sz="2800" spc="130" dirty="0">
                <a:latin typeface="Tahoma"/>
                <a:cs typeface="Tahoma"/>
              </a:rPr>
              <a:t>long- </a:t>
            </a:r>
            <a:r>
              <a:rPr sz="2800" spc="110" dirty="0">
                <a:latin typeface="Tahoma"/>
                <a:cs typeface="Tahoma"/>
              </a:rPr>
              <a:t>lasting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50" dirty="0">
                <a:latin typeface="Tahoma"/>
                <a:cs typeface="Tahoma"/>
              </a:rPr>
              <a:t>tourism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90" dirty="0">
                <a:latin typeface="Tahoma"/>
                <a:cs typeface="Tahoma"/>
              </a:rPr>
              <a:t>company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14" dirty="0">
                <a:latin typeface="Tahoma"/>
                <a:cs typeface="Tahoma"/>
              </a:rPr>
              <a:t>in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region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120" dirty="0">
                <a:latin typeface="Tahoma"/>
                <a:cs typeface="Tahoma"/>
              </a:rPr>
              <a:t>Kyuquot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60" dirty="0">
                <a:latin typeface="Tahoma"/>
                <a:cs typeface="Tahoma"/>
              </a:rPr>
              <a:t>for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85" dirty="0">
                <a:latin typeface="Tahoma"/>
                <a:cs typeface="Tahoma"/>
              </a:rPr>
              <a:t>benefit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204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all </a:t>
            </a:r>
            <a:r>
              <a:rPr sz="2800" spc="100" dirty="0">
                <a:latin typeface="Tahoma"/>
                <a:cs typeface="Tahoma"/>
              </a:rPr>
              <a:t>guests,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35" dirty="0">
                <a:latin typeface="Tahoma"/>
                <a:cs typeface="Tahoma"/>
              </a:rPr>
              <a:t>employees,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140" dirty="0">
                <a:latin typeface="Tahoma"/>
                <a:cs typeface="Tahoma"/>
              </a:rPr>
              <a:t>and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229" dirty="0">
                <a:latin typeface="Tahoma"/>
                <a:cs typeface="Tahoma"/>
              </a:rPr>
              <a:t>members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95" dirty="0">
                <a:latin typeface="Tahoma"/>
                <a:cs typeface="Tahoma"/>
              </a:rPr>
              <a:t>the</a:t>
            </a:r>
            <a:r>
              <a:rPr sz="2800" spc="-210" dirty="0">
                <a:latin typeface="Tahoma"/>
                <a:cs typeface="Tahoma"/>
              </a:rPr>
              <a:t> </a:t>
            </a:r>
            <a:r>
              <a:rPr sz="2800" spc="40" dirty="0">
                <a:latin typeface="Tahoma"/>
                <a:cs typeface="Tahoma"/>
              </a:rPr>
              <a:t>Nation.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7"/>
          <p:cNvGrpSpPr/>
          <p:nvPr/>
        </p:nvGrpSpPr>
        <p:grpSpPr>
          <a:xfrm>
            <a:off x="0" y="9383853"/>
            <a:ext cx="18288000" cy="903148"/>
            <a:chOff x="0" y="-38100"/>
            <a:chExt cx="4816593" cy="237866"/>
          </a:xfrm>
        </p:grpSpPr>
        <p:sp>
          <p:nvSpPr>
            <p:cNvPr id="188" name="Google Shape;188;p7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7"/>
            <p:cNvSpPr txBox="1"/>
            <p:nvPr/>
          </p:nvSpPr>
          <p:spPr>
            <a:xfrm>
              <a:off x="0" y="-38100"/>
              <a:ext cx="4816593" cy="237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0" name="Google Shape;190;p7"/>
          <p:cNvGrpSpPr/>
          <p:nvPr/>
        </p:nvGrpSpPr>
        <p:grpSpPr>
          <a:xfrm>
            <a:off x="-46764" y="-144660"/>
            <a:ext cx="18288000" cy="1173361"/>
            <a:chOff x="0" y="-38100"/>
            <a:chExt cx="4816593" cy="309033"/>
          </a:xfrm>
        </p:grpSpPr>
        <p:sp>
          <p:nvSpPr>
            <p:cNvPr id="191" name="Google Shape;191;p7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7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C7A94A3-CAB8-43D4-A6E3-2BD129527E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4" t="11891" r="-1484" b="973"/>
          <a:stretch/>
        </p:blipFill>
        <p:spPr>
          <a:xfrm>
            <a:off x="502758" y="1047940"/>
            <a:ext cx="17231060" cy="84872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8"/>
          <p:cNvGrpSpPr/>
          <p:nvPr/>
        </p:nvGrpSpPr>
        <p:grpSpPr>
          <a:xfrm>
            <a:off x="0" y="9383853"/>
            <a:ext cx="18288000" cy="903148"/>
            <a:chOff x="0" y="-38100"/>
            <a:chExt cx="4816593" cy="237866"/>
          </a:xfrm>
        </p:grpSpPr>
        <p:sp>
          <p:nvSpPr>
            <p:cNvPr id="200" name="Google Shape;200;p8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8"/>
            <p:cNvSpPr txBox="1"/>
            <p:nvPr/>
          </p:nvSpPr>
          <p:spPr>
            <a:xfrm>
              <a:off x="0" y="-38100"/>
              <a:ext cx="4816593" cy="237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" name="Google Shape;202;p8"/>
          <p:cNvGrpSpPr/>
          <p:nvPr/>
        </p:nvGrpSpPr>
        <p:grpSpPr>
          <a:xfrm>
            <a:off x="-46764" y="-144660"/>
            <a:ext cx="18288000" cy="1173361"/>
            <a:chOff x="0" y="-38100"/>
            <a:chExt cx="4816593" cy="309033"/>
          </a:xfrm>
        </p:grpSpPr>
        <p:sp>
          <p:nvSpPr>
            <p:cNvPr id="203" name="Google Shape;203;p8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8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5" name="Google Shape;205;p8" descr="A yellow curved line with blu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2628900"/>
            <a:ext cx="15468600" cy="518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9"/>
          <p:cNvGrpSpPr/>
          <p:nvPr/>
        </p:nvGrpSpPr>
        <p:grpSpPr>
          <a:xfrm>
            <a:off x="-46764" y="-144660"/>
            <a:ext cx="18288000" cy="1173361"/>
            <a:chOff x="0" y="-38100"/>
            <a:chExt cx="4816593" cy="309033"/>
          </a:xfrm>
        </p:grpSpPr>
        <p:sp>
          <p:nvSpPr>
            <p:cNvPr id="212" name="Google Shape;212;p9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9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4" name="Google Shape;214;p9"/>
          <p:cNvGrpSpPr/>
          <p:nvPr/>
        </p:nvGrpSpPr>
        <p:grpSpPr>
          <a:xfrm>
            <a:off x="0" y="9383853"/>
            <a:ext cx="18288000" cy="903148"/>
            <a:chOff x="0" y="-38100"/>
            <a:chExt cx="4816593" cy="237866"/>
          </a:xfrm>
        </p:grpSpPr>
        <p:sp>
          <p:nvSpPr>
            <p:cNvPr id="215" name="Google Shape;215;p9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9"/>
            <p:cNvSpPr txBox="1"/>
            <p:nvPr/>
          </p:nvSpPr>
          <p:spPr>
            <a:xfrm>
              <a:off x="0" y="-38100"/>
              <a:ext cx="4816593" cy="237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7" name="Google Shape;217;p9" descr="A diagram of different life cycl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1028701"/>
            <a:ext cx="14859000" cy="8499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EC3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10"/>
          <p:cNvGrpSpPr/>
          <p:nvPr/>
        </p:nvGrpSpPr>
        <p:grpSpPr>
          <a:xfrm>
            <a:off x="-46764" y="-144660"/>
            <a:ext cx="18288000" cy="1173361"/>
            <a:chOff x="0" y="-38100"/>
            <a:chExt cx="4816593" cy="309033"/>
          </a:xfrm>
        </p:grpSpPr>
        <p:sp>
          <p:nvSpPr>
            <p:cNvPr id="224" name="Google Shape;224;p10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557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0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6" name="Google Shape;226;p10"/>
          <p:cNvGrpSpPr/>
          <p:nvPr/>
        </p:nvGrpSpPr>
        <p:grpSpPr>
          <a:xfrm>
            <a:off x="0" y="9383853"/>
            <a:ext cx="18288000" cy="903148"/>
            <a:chOff x="0" y="-38100"/>
            <a:chExt cx="4816593" cy="237866"/>
          </a:xfrm>
        </p:grpSpPr>
        <p:sp>
          <p:nvSpPr>
            <p:cNvPr id="227" name="Google Shape;227;p10"/>
            <p:cNvSpPr/>
            <p:nvPr/>
          </p:nvSpPr>
          <p:spPr>
            <a:xfrm>
              <a:off x="0" y="0"/>
              <a:ext cx="4816592" cy="199766"/>
            </a:xfrm>
            <a:custGeom>
              <a:avLst/>
              <a:gdLst/>
              <a:ahLst/>
              <a:cxnLst/>
              <a:rect l="l" t="t" r="r" b="b"/>
              <a:pathLst>
                <a:path w="4816592" h="199766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99766"/>
                  </a:lnTo>
                  <a:lnTo>
                    <a:pt x="0" y="199766"/>
                  </a:lnTo>
                  <a:close/>
                </a:path>
              </a:pathLst>
            </a:custGeom>
            <a:solidFill>
              <a:srgbClr val="E75C2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0"/>
            <p:cNvSpPr txBox="1"/>
            <p:nvPr/>
          </p:nvSpPr>
          <p:spPr>
            <a:xfrm>
              <a:off x="0" y="-38100"/>
              <a:ext cx="4816593" cy="237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9" name="Google Shape;22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181100"/>
            <a:ext cx="10957974" cy="805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1775" y="1181100"/>
            <a:ext cx="6540201" cy="56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9"/>
          <p:cNvGrpSpPr/>
          <p:nvPr/>
        </p:nvGrpSpPr>
        <p:grpSpPr>
          <a:xfrm>
            <a:off x="677200" y="7703650"/>
            <a:ext cx="16763662" cy="2099456"/>
            <a:chOff x="-33933" y="780075"/>
            <a:chExt cx="17638533" cy="2799275"/>
          </a:xfrm>
        </p:grpSpPr>
        <p:sp>
          <p:nvSpPr>
            <p:cNvPr id="236" name="Google Shape;236;p19"/>
            <p:cNvSpPr txBox="1"/>
            <p:nvPr/>
          </p:nvSpPr>
          <p:spPr>
            <a:xfrm>
              <a:off x="-33933" y="2410850"/>
              <a:ext cx="17604600" cy="116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94"/>
                <a:buFont typeface="Arial"/>
                <a:buNone/>
              </a:pPr>
              <a:r>
                <a:rPr lang="en-US" sz="5694" b="1" i="0" u="none" strike="noStrike" cap="none">
                  <a:solidFill>
                    <a:schemeClr val="lt1"/>
                  </a:solidFill>
                  <a:latin typeface="Play"/>
                  <a:ea typeface="Play"/>
                  <a:cs typeface="Play"/>
                  <a:sym typeface="Play"/>
                </a:rPr>
                <a:t>ƛ̓eekoo ƛ̓eekoo /  thank you  </a:t>
              </a:r>
              <a:endParaRPr sz="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9"/>
            <p:cNvSpPr txBox="1"/>
            <p:nvPr/>
          </p:nvSpPr>
          <p:spPr>
            <a:xfrm>
              <a:off x="0" y="780075"/>
              <a:ext cx="1760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1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3F59C50-2E14-C637-33EB-857E18738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7999" cy="1028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7DD9B6-9736-4F94-B583-523102DD87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16" t="30409" r="17084" b="30480"/>
          <a:stretch/>
        </p:blipFill>
        <p:spPr>
          <a:xfrm>
            <a:off x="9780814" y="483894"/>
            <a:ext cx="6335486" cy="40821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5F28DA81B7C14C8300CD7352416C6A" ma:contentTypeVersion="19" ma:contentTypeDescription="Create a new document." ma:contentTypeScope="" ma:versionID="0cf292e67af545f681c065fd27eb7543">
  <xsd:schema xmlns:xsd="http://www.w3.org/2001/XMLSchema" xmlns:xs="http://www.w3.org/2001/XMLSchema" xmlns:p="http://schemas.microsoft.com/office/2006/metadata/properties" xmlns:ns2="12a671ba-ea41-4148-8fe9-a3c4f1f26b14" xmlns:ns3="59dc84c8-5de7-47f4-8568-2d4b64abe929" targetNamespace="http://schemas.microsoft.com/office/2006/metadata/properties" ma:root="true" ma:fieldsID="196a29187b2331d8602d0dd32d88bf2a" ns2:_="" ns3:_="">
    <xsd:import namespace="12a671ba-ea41-4148-8fe9-a3c4f1f26b14"/>
    <xsd:import namespace="59dc84c8-5de7-47f4-8568-2d4b64abe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671ba-ea41-4148-8fe9-a3c4f1f26b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291170-b13b-4b7a-a85a-b2f384cdc1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c84c8-5de7-47f4-8568-2d4b64abe929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5028756-2a3d-43dc-a997-5aa08d7e1c47}" ma:internalName="TaxCatchAll" ma:showField="CatchAllData" ma:web="59dc84c8-5de7-47f4-8568-2d4b64abe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a671ba-ea41-4148-8fe9-a3c4f1f26b14">
      <Terms xmlns="http://schemas.microsoft.com/office/infopath/2007/PartnerControls"/>
    </lcf76f155ced4ddcb4097134ff3c332f>
    <TaxCatchAll xmlns="59dc84c8-5de7-47f4-8568-2d4b64abe929" xsi:nil="true"/>
  </documentManagement>
</p:properties>
</file>

<file path=customXml/itemProps1.xml><?xml version="1.0" encoding="utf-8"?>
<ds:datastoreItem xmlns:ds="http://schemas.openxmlformats.org/officeDocument/2006/customXml" ds:itemID="{D19D4239-248D-4F55-A853-6B239092B2BC}"/>
</file>

<file path=customXml/itemProps2.xml><?xml version="1.0" encoding="utf-8"?>
<ds:datastoreItem xmlns:ds="http://schemas.openxmlformats.org/officeDocument/2006/customXml" ds:itemID="{DEFB7A79-0A3B-4B8D-895A-02BE0FD4E330}"/>
</file>

<file path=customXml/itemProps3.xml><?xml version="1.0" encoding="utf-8"?>
<ds:datastoreItem xmlns:ds="http://schemas.openxmlformats.org/officeDocument/2006/customXml" ds:itemID="{BD778DB3-2F30-4AC7-8A78-D4CE56245950}"/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685</Words>
  <Application>Microsoft Office PowerPoint</Application>
  <PresentationFormat>Custom</PresentationFormat>
  <Paragraphs>62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Canva Sans</vt:lpstr>
      <vt:lpstr>Play</vt:lpstr>
      <vt:lpstr>Tomorrow</vt:lpstr>
      <vt:lpstr>Tahoma</vt:lpstr>
      <vt:lpstr>Proxima Nova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Tiičma Management Services Quarterly Report (Q4)</vt:lpstr>
      <vt:lpstr>Tiičma Property Services LP Quarterly Report (Q4)</vt:lpstr>
      <vt:lpstr>Tiičma Fisheries Quarterly Report (Q4)</vt:lpstr>
      <vt:lpstr>Tiičma Forestry  Quarterly Report (Q4)</vt:lpstr>
      <vt:lpstr>TIIČMA HOSPITALITY Quarterly Report (Q4)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KCFN</dc:creator>
  <cp:lastModifiedBy>Channie Antoine</cp:lastModifiedBy>
  <cp:revision>10</cp:revision>
  <dcterms:created xsi:type="dcterms:W3CDTF">2006-08-16T00:00:00Z</dcterms:created>
  <dcterms:modified xsi:type="dcterms:W3CDTF">2025-02-11T23:56:12Z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0x010100715F28DA81B7C14C8300CD7352416C6A</vt:lpwstr>
  </property>
  <property fmtid="{D5CDD505-2E9C-101B-9397-08002B2CF9AE}" pid="3" name="MediaServiceImageTags">
    <vt:lpwstr/>
  </property>
</Properties>
</file>